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91" r:id="rId3"/>
    <p:sldId id="292" r:id="rId4"/>
    <p:sldId id="295" r:id="rId5"/>
    <p:sldId id="260" r:id="rId6"/>
    <p:sldId id="296" r:id="rId7"/>
    <p:sldId id="261" r:id="rId8"/>
    <p:sldId id="284" r:id="rId9"/>
    <p:sldId id="288" r:id="rId10"/>
    <p:sldId id="294" r:id="rId11"/>
    <p:sldId id="271" r:id="rId12"/>
    <p:sldId id="274" r:id="rId13"/>
    <p:sldId id="275" r:id="rId14"/>
    <p:sldId id="276" r:id="rId15"/>
    <p:sldId id="290" r:id="rId16"/>
    <p:sldId id="289" r:id="rId17"/>
    <p:sldId id="279" r:id="rId18"/>
    <p:sldId id="286" r:id="rId19"/>
    <p:sldId id="287" r:id="rId20"/>
    <p:sldId id="293" r:id="rId21"/>
    <p:sldId id="27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ABABAB"/>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33" autoAdjust="0"/>
    <p:restoredTop sz="70415" autoAdjust="0"/>
  </p:normalViewPr>
  <p:slideViewPr>
    <p:cSldViewPr snapToGrid="0">
      <p:cViewPr varScale="1">
        <p:scale>
          <a:sx n="79" d="100"/>
          <a:sy n="79" d="100"/>
        </p:scale>
        <p:origin x="16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C1255A-CD53-4326-BB59-E8B05226D3C3}" type="datetimeFigureOut">
              <a:rPr lang="en-GB" smtClean="0"/>
              <a:t>03/09/2021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39D49E-26FF-44E2-9DE9-A8FB5A1D881B}" type="slidenum">
              <a:rPr lang="en-GB" smtClean="0"/>
              <a:t>‹#›</a:t>
            </a:fld>
            <a:endParaRPr lang="en-GB"/>
          </a:p>
        </p:txBody>
      </p:sp>
    </p:spTree>
    <p:extLst>
      <p:ext uri="{BB962C8B-B14F-4D97-AF65-F5344CB8AC3E}">
        <p14:creationId xmlns:p14="http://schemas.microsoft.com/office/powerpoint/2010/main" val="3657741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Introduce</a:t>
            </a:r>
            <a:r>
              <a:rPr lang="en-GB" b="1" baseline="0" dirty="0"/>
              <a:t> yourself </a:t>
            </a:r>
            <a:endParaRPr lang="en-GB" b="1" baseline="0" dirty="0" smtClean="0"/>
          </a:p>
          <a:p>
            <a:endParaRPr lang="en-GB" baseline="0" dirty="0"/>
          </a:p>
          <a:p>
            <a:r>
              <a:rPr lang="en-GB" b="1" baseline="0" dirty="0"/>
              <a:t>This presentation </a:t>
            </a:r>
            <a:r>
              <a:rPr lang="en-GB" baseline="0" dirty="0"/>
              <a:t>– working progress of </a:t>
            </a:r>
            <a:r>
              <a:rPr lang="en-GB" baseline="0" dirty="0" smtClean="0"/>
              <a:t>the second </a:t>
            </a:r>
            <a:r>
              <a:rPr lang="en-GB" baseline="0" dirty="0"/>
              <a:t>paper from my </a:t>
            </a:r>
            <a:r>
              <a:rPr lang="en-GB" baseline="0" dirty="0" smtClean="0"/>
              <a:t>PhD</a:t>
            </a:r>
            <a:r>
              <a:rPr lang="en-GB" baseline="0" dirty="0" smtClean="0"/>
              <a:t>, a quantitative/geographic data science approach to understanding the geographies of American retail centres</a:t>
            </a:r>
          </a:p>
          <a:p>
            <a:r>
              <a:rPr lang="en-GB" baseline="0" dirty="0" smtClean="0"/>
              <a:t> </a:t>
            </a:r>
            <a:r>
              <a:rPr lang="en-GB" baseline="0" dirty="0" smtClean="0"/>
              <a:t>N.B. methods focused, apologies!</a:t>
            </a:r>
            <a:endParaRPr lang="en-GB" baseline="0" dirty="0"/>
          </a:p>
          <a:p>
            <a:endParaRPr lang="en-GB" dirty="0"/>
          </a:p>
        </p:txBody>
      </p:sp>
      <p:sp>
        <p:nvSpPr>
          <p:cNvPr id="4" name="Slide Number Placeholder 3"/>
          <p:cNvSpPr>
            <a:spLocks noGrp="1"/>
          </p:cNvSpPr>
          <p:nvPr>
            <p:ph type="sldNum" sz="quarter" idx="10"/>
          </p:nvPr>
        </p:nvSpPr>
        <p:spPr/>
        <p:txBody>
          <a:bodyPr/>
          <a:lstStyle/>
          <a:p>
            <a:fld id="{CE48AEE1-5FCF-46B6-9445-F80743DD4E3F}" type="slidenum">
              <a:rPr lang="en-GB" smtClean="0"/>
              <a:t>1</a:t>
            </a:fld>
            <a:endParaRPr lang="en-GB"/>
          </a:p>
        </p:txBody>
      </p:sp>
    </p:spTree>
    <p:extLst>
      <p:ext uri="{BB962C8B-B14F-4D97-AF65-F5344CB8AC3E}">
        <p14:creationId xmlns:p14="http://schemas.microsoft.com/office/powerpoint/2010/main" val="14257436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Key</a:t>
            </a:r>
            <a:r>
              <a:rPr lang="en-GB" b="1" baseline="0" dirty="0" smtClean="0"/>
              <a:t> Results:</a:t>
            </a:r>
          </a:p>
          <a:p>
            <a:r>
              <a:rPr lang="en-GB" baseline="0" dirty="0" smtClean="0"/>
              <a:t>Few examples here of very different contrasting urban/retail environments</a:t>
            </a:r>
          </a:p>
          <a:p>
            <a:endParaRPr lang="en-GB" baseline="0" dirty="0" smtClean="0"/>
          </a:p>
          <a:p>
            <a:r>
              <a:rPr lang="en-GB" baseline="0" dirty="0" smtClean="0"/>
              <a:t>Notice variety in shapes/density of retail – particularly notice the Aventura Mall where use of OSM polygons has helped delineate full extent</a:t>
            </a:r>
            <a:r>
              <a:rPr lang="en-GB" baseline="0" dirty="0" smtClean="0"/>
              <a:t>.</a:t>
            </a:r>
          </a:p>
          <a:p>
            <a:endParaRPr lang="en-GB" baseline="0" dirty="0" smtClean="0"/>
          </a:p>
          <a:p>
            <a:r>
              <a:rPr lang="en-GB" baseline="0" dirty="0" smtClean="0"/>
              <a:t>Validation – performed some validation against existing research, other datasets on retail distribution (e.g. employment clusters)</a:t>
            </a:r>
            <a:endParaRPr lang="en-GB" dirty="0"/>
          </a:p>
        </p:txBody>
      </p:sp>
      <p:sp>
        <p:nvSpPr>
          <p:cNvPr id="4" name="Slide Number Placeholder 3"/>
          <p:cNvSpPr>
            <a:spLocks noGrp="1"/>
          </p:cNvSpPr>
          <p:nvPr>
            <p:ph type="sldNum" sz="quarter" idx="10"/>
          </p:nvPr>
        </p:nvSpPr>
        <p:spPr/>
        <p:txBody>
          <a:bodyPr/>
          <a:lstStyle/>
          <a:p>
            <a:fld id="{CE48AEE1-5FCF-46B6-9445-F80743DD4E3F}" type="slidenum">
              <a:rPr lang="en-GB" smtClean="0"/>
              <a:t>10</a:t>
            </a:fld>
            <a:endParaRPr lang="en-GB"/>
          </a:p>
        </p:txBody>
      </p:sp>
    </p:spTree>
    <p:extLst>
      <p:ext uri="{BB962C8B-B14F-4D97-AF65-F5344CB8AC3E}">
        <p14:creationId xmlns:p14="http://schemas.microsoft.com/office/powerpoint/2010/main" val="2113840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a:t>
            </a:r>
            <a:r>
              <a:rPr lang="en-GB" baseline="0" dirty="0" smtClean="0"/>
              <a:t> when we have the centre definitions, the next stage in providing a comprehensive overview of retail centre geographies is to understand their position/role in the retail system – a typology.</a:t>
            </a:r>
          </a:p>
        </p:txBody>
      </p:sp>
      <p:sp>
        <p:nvSpPr>
          <p:cNvPr id="4" name="Slide Number Placeholder 3"/>
          <p:cNvSpPr>
            <a:spLocks noGrp="1"/>
          </p:cNvSpPr>
          <p:nvPr>
            <p:ph type="sldNum" sz="quarter" idx="10"/>
          </p:nvPr>
        </p:nvSpPr>
        <p:spPr/>
        <p:txBody>
          <a:bodyPr/>
          <a:lstStyle/>
          <a:p>
            <a:fld id="{8239D49E-26FF-44E2-9DE9-A8FB5A1D881B}" type="slidenum">
              <a:rPr lang="en-GB" smtClean="0"/>
              <a:t>11</a:t>
            </a:fld>
            <a:endParaRPr lang="en-GB"/>
          </a:p>
        </p:txBody>
      </p:sp>
    </p:spTree>
    <p:extLst>
      <p:ext uri="{BB962C8B-B14F-4D97-AF65-F5344CB8AC3E}">
        <p14:creationId xmlns:p14="http://schemas.microsoft.com/office/powerpoint/2010/main" val="3039174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gather</a:t>
            </a:r>
            <a:r>
              <a:rPr lang="en-GB" baseline="0" dirty="0" smtClean="0"/>
              <a:t> a series </a:t>
            </a:r>
            <a:r>
              <a:rPr lang="en-GB" b="1" baseline="0" dirty="0" smtClean="0"/>
              <a:t>of 37 variables </a:t>
            </a:r>
            <a:r>
              <a:rPr lang="en-GB" baseline="0" dirty="0" smtClean="0"/>
              <a:t>identified as being key to understanding the </a:t>
            </a:r>
            <a:r>
              <a:rPr lang="en-GB" b="1" baseline="0" dirty="0" smtClean="0"/>
              <a:t>functional differences </a:t>
            </a:r>
            <a:r>
              <a:rPr lang="en-GB" baseline="0" dirty="0" smtClean="0"/>
              <a:t>between retail centres – </a:t>
            </a:r>
            <a:r>
              <a:rPr lang="en-GB" b="1" baseline="0" dirty="0" smtClean="0"/>
              <a:t>using Dolega et al. (2019) </a:t>
            </a:r>
            <a:r>
              <a:rPr lang="en-GB" baseline="0" dirty="0" smtClean="0"/>
              <a:t>and some of the comments received on </a:t>
            </a:r>
            <a:br>
              <a:rPr lang="en-GB" baseline="0" dirty="0" smtClean="0"/>
            </a:br>
            <a:r>
              <a:rPr lang="en-GB" b="1" baseline="0" dirty="0" smtClean="0"/>
              <a:t>Ballantyne et al. (2021</a:t>
            </a:r>
            <a:r>
              <a:rPr lang="en-GB" baseline="0" dirty="0" smtClean="0"/>
              <a:t>), as well as using available data.</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CE48AEE1-5FCF-46B6-9445-F80743DD4E3F}" type="slidenum">
              <a:rPr lang="en-GB" smtClean="0"/>
              <a:t>12</a:t>
            </a:fld>
            <a:endParaRPr lang="en-GB"/>
          </a:p>
        </p:txBody>
      </p:sp>
    </p:spTree>
    <p:extLst>
      <p:ext uri="{BB962C8B-B14F-4D97-AF65-F5344CB8AC3E}">
        <p14:creationId xmlns:p14="http://schemas.microsoft.com/office/powerpoint/2010/main" val="15894264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This is the workflow</a:t>
            </a:r>
            <a:r>
              <a:rPr lang="en-GB" baseline="0" dirty="0" smtClean="0"/>
              <a:t> of building the classification – in essence it involves </a:t>
            </a:r>
            <a:r>
              <a:rPr lang="en-GB" b="1" baseline="0" dirty="0" smtClean="0"/>
              <a:t>dimensionality reduction </a:t>
            </a:r>
            <a:r>
              <a:rPr lang="en-GB" baseline="0" dirty="0" smtClean="0"/>
              <a:t>(collinearity checks, PCA) and then </a:t>
            </a:r>
            <a:r>
              <a:rPr lang="en-GB" b="1" baseline="0" dirty="0" smtClean="0"/>
              <a:t>construction of the classification</a:t>
            </a:r>
            <a:r>
              <a:rPr lang="en-GB" baseline="0" dirty="0" smtClean="0"/>
              <a:t> using PAM – better than k means when input variables are heavily skewed – as is the case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Classification has </a:t>
            </a:r>
            <a:r>
              <a:rPr lang="en-GB" b="1" baseline="0" dirty="0" smtClean="0"/>
              <a:t>two tiers </a:t>
            </a:r>
            <a:r>
              <a:rPr lang="en-GB" baseline="0" dirty="0" smtClean="0"/>
              <a:t>– groups and nested types!</a:t>
            </a:r>
            <a:endParaRPr lang="en-GB" baseline="0" dirty="0"/>
          </a:p>
        </p:txBody>
      </p:sp>
      <p:sp>
        <p:nvSpPr>
          <p:cNvPr id="4" name="Slide Number Placeholder 3"/>
          <p:cNvSpPr>
            <a:spLocks noGrp="1"/>
          </p:cNvSpPr>
          <p:nvPr>
            <p:ph type="sldNum" sz="quarter" idx="10"/>
          </p:nvPr>
        </p:nvSpPr>
        <p:spPr/>
        <p:txBody>
          <a:bodyPr/>
          <a:lstStyle/>
          <a:p>
            <a:fld id="{CE48AEE1-5FCF-46B6-9445-F80743DD4E3F}" type="slidenum">
              <a:rPr lang="en-GB" smtClean="0"/>
              <a:t>13</a:t>
            </a:fld>
            <a:endParaRPr lang="en-GB"/>
          </a:p>
        </p:txBody>
      </p:sp>
    </p:spTree>
    <p:extLst>
      <p:ext uri="{BB962C8B-B14F-4D97-AF65-F5344CB8AC3E}">
        <p14:creationId xmlns:p14="http://schemas.microsoft.com/office/powerpoint/2010/main" val="2729177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So let’s take a look at the typology.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San Francisco was classified as a group 1 centre – overview of the key characteristics, using the median </a:t>
            </a:r>
            <a:r>
              <a:rPr lang="en-GB" baseline="0" dirty="0" err="1" smtClean="0"/>
              <a:t>vals</a:t>
            </a:r>
            <a:r>
              <a:rPr lang="en-GB" baseline="0" dirty="0" smtClean="0"/>
              <a:t> of each variable.</a:t>
            </a:r>
            <a:endParaRPr lang="en-GB" baseline="0" dirty="0"/>
          </a:p>
        </p:txBody>
      </p:sp>
      <p:sp>
        <p:nvSpPr>
          <p:cNvPr id="4" name="Slide Number Placeholder 3"/>
          <p:cNvSpPr>
            <a:spLocks noGrp="1"/>
          </p:cNvSpPr>
          <p:nvPr>
            <p:ph type="sldNum" sz="quarter" idx="10"/>
          </p:nvPr>
        </p:nvSpPr>
        <p:spPr/>
        <p:txBody>
          <a:bodyPr/>
          <a:lstStyle/>
          <a:p>
            <a:fld id="{CE48AEE1-5FCF-46B6-9445-F80743DD4E3F}" type="slidenum">
              <a:rPr lang="en-GB" smtClean="0"/>
              <a:t>14</a:t>
            </a:fld>
            <a:endParaRPr lang="en-GB"/>
          </a:p>
        </p:txBody>
      </p:sp>
    </p:spTree>
    <p:extLst>
      <p:ext uri="{BB962C8B-B14F-4D97-AF65-F5344CB8AC3E}">
        <p14:creationId xmlns:p14="http://schemas.microsoft.com/office/powerpoint/2010/main" val="3861125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Very distinct contrast to group 2 centres – King of Prussia mall offers very different retail format to SF. Overview the characteristics.</a:t>
            </a:r>
            <a:endParaRPr lang="en-GB" baseline="0" dirty="0"/>
          </a:p>
        </p:txBody>
      </p:sp>
      <p:sp>
        <p:nvSpPr>
          <p:cNvPr id="4" name="Slide Number Placeholder 3"/>
          <p:cNvSpPr>
            <a:spLocks noGrp="1"/>
          </p:cNvSpPr>
          <p:nvPr>
            <p:ph type="sldNum" sz="quarter" idx="10"/>
          </p:nvPr>
        </p:nvSpPr>
        <p:spPr/>
        <p:txBody>
          <a:bodyPr/>
          <a:lstStyle/>
          <a:p>
            <a:fld id="{CE48AEE1-5FCF-46B6-9445-F80743DD4E3F}" type="slidenum">
              <a:rPr lang="en-GB" smtClean="0"/>
              <a:t>15</a:t>
            </a:fld>
            <a:endParaRPr lang="en-GB"/>
          </a:p>
        </p:txBody>
      </p:sp>
    </p:spTree>
    <p:extLst>
      <p:ext uri="{BB962C8B-B14F-4D97-AF65-F5344CB8AC3E}">
        <p14:creationId xmlns:p14="http://schemas.microsoft.com/office/powerpoint/2010/main" val="2794077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When we delve deeper into the nested types, even more interesting patterns emerge…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First group:</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aseline="0" dirty="0" smtClean="0"/>
              <a:t>Clear distinction between big city retail centres, with those smaller urban centres – size, road/building densities and morphology</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Second group:</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aseline="0" dirty="0" smtClean="0"/>
              <a:t>Distinction between retail developments based on offering and morphology</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This is all useful, because it gives a strong overview of the clustering of different types of retail in the US – e.g. Fitness in city centres? Business services and foot retail</a:t>
            </a:r>
            <a:r>
              <a:rPr lang="en-GB" baseline="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To be modified – weights re-arranged, additional variables?? </a:t>
            </a:r>
            <a:endParaRPr lang="en-GB"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p:txBody>
      </p:sp>
      <p:sp>
        <p:nvSpPr>
          <p:cNvPr id="4" name="Slide Number Placeholder 3"/>
          <p:cNvSpPr>
            <a:spLocks noGrp="1"/>
          </p:cNvSpPr>
          <p:nvPr>
            <p:ph type="sldNum" sz="quarter" idx="10"/>
          </p:nvPr>
        </p:nvSpPr>
        <p:spPr/>
        <p:txBody>
          <a:bodyPr/>
          <a:lstStyle/>
          <a:p>
            <a:fld id="{CE48AEE1-5FCF-46B6-9445-F80743DD4E3F}" type="slidenum">
              <a:rPr lang="en-GB" smtClean="0"/>
              <a:t>16</a:t>
            </a:fld>
            <a:endParaRPr lang="en-GB"/>
          </a:p>
        </p:txBody>
      </p:sp>
    </p:spTree>
    <p:extLst>
      <p:ext uri="{BB962C8B-B14F-4D97-AF65-F5344CB8AC3E}">
        <p14:creationId xmlns:p14="http://schemas.microsoft.com/office/powerpoint/2010/main" val="10865954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final element is to understand </a:t>
            </a:r>
            <a:r>
              <a:rPr lang="en-GB" i="1" dirty="0" smtClean="0"/>
              <a:t>who </a:t>
            </a:r>
            <a:r>
              <a:rPr lang="en-GB" i="0" dirty="0" smtClean="0"/>
              <a:t>is</a:t>
            </a:r>
            <a:r>
              <a:rPr lang="en-GB" i="0" baseline="0" dirty="0" smtClean="0"/>
              <a:t> using the retail centres themselves – an important task with lots of implications for better understanding drivers of retail decline – deprivation, internet engagement etc.</a:t>
            </a:r>
            <a:endParaRPr lang="en-GB" dirty="0"/>
          </a:p>
        </p:txBody>
      </p:sp>
      <p:sp>
        <p:nvSpPr>
          <p:cNvPr id="4" name="Slide Number Placeholder 3"/>
          <p:cNvSpPr>
            <a:spLocks noGrp="1"/>
          </p:cNvSpPr>
          <p:nvPr>
            <p:ph type="sldNum" sz="quarter" idx="10"/>
          </p:nvPr>
        </p:nvSpPr>
        <p:spPr/>
        <p:txBody>
          <a:bodyPr/>
          <a:lstStyle/>
          <a:p>
            <a:fld id="{CE48AEE1-5FCF-46B6-9445-F80743DD4E3F}" type="slidenum">
              <a:rPr lang="en-GB" smtClean="0"/>
              <a:t>17</a:t>
            </a:fld>
            <a:endParaRPr lang="en-GB"/>
          </a:p>
        </p:txBody>
      </p:sp>
    </p:spTree>
    <p:extLst>
      <p:ext uri="{BB962C8B-B14F-4D97-AF65-F5344CB8AC3E}">
        <p14:creationId xmlns:p14="http://schemas.microsoft.com/office/powerpoint/2010/main" val="1807128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a:t>
            </a:r>
            <a:r>
              <a:rPr lang="en-GB" b="1" dirty="0" smtClean="0"/>
              <a:t>Huff model </a:t>
            </a:r>
            <a:r>
              <a:rPr lang="en-GB" dirty="0" smtClean="0"/>
              <a:t>has a long history in retail</a:t>
            </a:r>
            <a:r>
              <a:rPr lang="en-GB" baseline="0" dirty="0" smtClean="0"/>
              <a:t> catchments – posited that consumer patronage/catchments can be modelled through consideration of </a:t>
            </a:r>
            <a:r>
              <a:rPr lang="en-GB" b="1" baseline="0" dirty="0" smtClean="0"/>
              <a:t>the spatial location </a:t>
            </a:r>
            <a:r>
              <a:rPr lang="en-GB" baseline="0" dirty="0" smtClean="0"/>
              <a:t>and </a:t>
            </a:r>
            <a:r>
              <a:rPr lang="en-GB" b="1" baseline="0" dirty="0" smtClean="0"/>
              <a:t>attractiveness</a:t>
            </a:r>
            <a:r>
              <a:rPr lang="en-GB" baseline="0" dirty="0" smtClean="0"/>
              <a:t> of retail destinations.</a:t>
            </a:r>
            <a:endParaRPr lang="en-GB" dirty="0"/>
          </a:p>
        </p:txBody>
      </p:sp>
      <p:sp>
        <p:nvSpPr>
          <p:cNvPr id="4" name="Slide Number Placeholder 3"/>
          <p:cNvSpPr>
            <a:spLocks noGrp="1"/>
          </p:cNvSpPr>
          <p:nvPr>
            <p:ph type="sldNum" sz="quarter" idx="10"/>
          </p:nvPr>
        </p:nvSpPr>
        <p:spPr/>
        <p:txBody>
          <a:bodyPr/>
          <a:lstStyle/>
          <a:p>
            <a:fld id="{CE48AEE1-5FCF-46B6-9445-F80743DD4E3F}" type="slidenum">
              <a:rPr lang="en-GB" smtClean="0"/>
              <a:t>18</a:t>
            </a:fld>
            <a:endParaRPr lang="en-GB"/>
          </a:p>
        </p:txBody>
      </p:sp>
    </p:spTree>
    <p:extLst>
      <p:ext uri="{BB962C8B-B14F-4D97-AF65-F5344CB8AC3E}">
        <p14:creationId xmlns:p14="http://schemas.microsoft.com/office/powerpoint/2010/main" val="20188864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However, a problem with models like thi</a:t>
            </a:r>
            <a:r>
              <a:rPr lang="en-GB" baseline="0" dirty="0" smtClean="0"/>
              <a:t>s is that the say how patronage ought to occur – rather than using empirical observations to model such behaviours.</a:t>
            </a:r>
          </a:p>
          <a:p>
            <a:endParaRPr lang="en-GB" baseline="0" dirty="0" smtClean="0"/>
          </a:p>
          <a:p>
            <a:r>
              <a:rPr lang="en-GB" baseline="0" dirty="0" smtClean="0"/>
              <a:t>In the model, the alpha and beta parameters are used to ensure the huff model accurately represents reality – by accounting for sensitivity to distance and attractiveness.</a:t>
            </a:r>
          </a:p>
          <a:p>
            <a:endParaRPr lang="en-GB" baseline="0" dirty="0" smtClean="0"/>
          </a:p>
          <a:p>
            <a:r>
              <a:rPr lang="en-GB" baseline="0" dirty="0" smtClean="0"/>
              <a:t>A wealth of literature is emerging that utilises such datasets to construct ‘observed’ patronage patterns and compare these with the ‘predicted’ ones from the Huff model – such studies are then able to calibrate the model parameters to ensure they provide an accurate representation of reality. </a:t>
            </a:r>
            <a:endParaRPr lang="en-GB" dirty="0"/>
          </a:p>
        </p:txBody>
      </p:sp>
      <p:sp>
        <p:nvSpPr>
          <p:cNvPr id="4" name="Slide Number Placeholder 3"/>
          <p:cNvSpPr>
            <a:spLocks noGrp="1"/>
          </p:cNvSpPr>
          <p:nvPr>
            <p:ph type="sldNum" sz="quarter" idx="10"/>
          </p:nvPr>
        </p:nvSpPr>
        <p:spPr/>
        <p:txBody>
          <a:bodyPr/>
          <a:lstStyle/>
          <a:p>
            <a:fld id="{CE48AEE1-5FCF-46B6-9445-F80743DD4E3F}" type="slidenum">
              <a:rPr lang="en-GB" smtClean="0"/>
              <a:t>19</a:t>
            </a:fld>
            <a:endParaRPr lang="en-GB"/>
          </a:p>
        </p:txBody>
      </p:sp>
    </p:spTree>
    <p:extLst>
      <p:ext uri="{BB962C8B-B14F-4D97-AF65-F5344CB8AC3E}">
        <p14:creationId xmlns:p14="http://schemas.microsoft.com/office/powerpoint/2010/main" val="2606944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Context: </a:t>
            </a:r>
            <a:r>
              <a:rPr lang="en-GB" b="0" dirty="0" smtClean="0"/>
              <a:t>The</a:t>
            </a:r>
            <a:r>
              <a:rPr lang="en-GB" b="0" baseline="0" dirty="0" smtClean="0"/>
              <a:t> retail sector faces many challenges – E-Commerce, increasing vacancy rates, COVID-19 pandemic, even talk of an ‘apocalypse’ in the US.</a:t>
            </a:r>
          </a:p>
          <a:p>
            <a:endParaRPr lang="en-GB" b="0" baseline="0" dirty="0" smtClean="0"/>
          </a:p>
          <a:p>
            <a:r>
              <a:rPr lang="en-GB" b="1" baseline="0" dirty="0" smtClean="0"/>
              <a:t>Why Care? </a:t>
            </a:r>
            <a:r>
              <a:rPr lang="en-GB" b="0" baseline="0" dirty="0" smtClean="0"/>
              <a:t>Retail is vital for economic development of cities and regions, and in creating desirable places to live.</a:t>
            </a:r>
          </a:p>
          <a:p>
            <a:endParaRPr lang="en-GB" b="0" baseline="0" dirty="0" smtClean="0"/>
          </a:p>
          <a:p>
            <a:r>
              <a:rPr lang="en-GB" b="1" baseline="0" dirty="0" smtClean="0"/>
              <a:t>Retail Centres </a:t>
            </a:r>
            <a:r>
              <a:rPr lang="en-GB" b="0" baseline="0" dirty="0" smtClean="0"/>
              <a:t>are the primary sites of consumption, so are inextricably linked to these issues… But they can also be useful tools for helping to mitigate against some of these challenges.</a:t>
            </a:r>
            <a:endParaRPr lang="en-GB" b="1" dirty="0"/>
          </a:p>
        </p:txBody>
      </p:sp>
      <p:sp>
        <p:nvSpPr>
          <p:cNvPr id="4" name="Slide Number Placeholder 3"/>
          <p:cNvSpPr>
            <a:spLocks noGrp="1"/>
          </p:cNvSpPr>
          <p:nvPr>
            <p:ph type="sldNum" sz="quarter" idx="10"/>
          </p:nvPr>
        </p:nvSpPr>
        <p:spPr/>
        <p:txBody>
          <a:bodyPr/>
          <a:lstStyle/>
          <a:p>
            <a:fld id="{CE48AEE1-5FCF-46B6-9445-F80743DD4E3F}" type="slidenum">
              <a:rPr lang="en-GB" smtClean="0"/>
              <a:t>2</a:t>
            </a:fld>
            <a:endParaRPr lang="en-GB"/>
          </a:p>
        </p:txBody>
      </p:sp>
    </p:spTree>
    <p:extLst>
      <p:ext uri="{BB962C8B-B14F-4D97-AF65-F5344CB8AC3E}">
        <p14:creationId xmlns:p14="http://schemas.microsoft.com/office/powerpoint/2010/main" val="3623922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our case, we utilise the SafeGraph</a:t>
            </a:r>
            <a:r>
              <a:rPr lang="en-GB" baseline="0" dirty="0" smtClean="0"/>
              <a:t> patterns data to collect ‘observed’ patronage for retail centres at Census Block Group level.</a:t>
            </a:r>
          </a:p>
          <a:p>
            <a:endParaRPr lang="en-GB" baseline="0" dirty="0" smtClean="0"/>
          </a:p>
          <a:p>
            <a:r>
              <a:rPr lang="en-GB" baseline="0" dirty="0" smtClean="0"/>
              <a:t>Then build a Huff model to predict the patronage – attractiveness (size, diversity of offer, total visits) and distance (road networks).</a:t>
            </a:r>
          </a:p>
          <a:p>
            <a:endParaRPr lang="en-GB" baseline="0" dirty="0" smtClean="0"/>
          </a:p>
          <a:p>
            <a:r>
              <a:rPr lang="en-GB" baseline="0" dirty="0" smtClean="0"/>
              <a:t>Test a range of alpha and beta values (at regional scale) to identify best, and then run for the US -&gt; Stay tuned!</a:t>
            </a:r>
            <a:endParaRPr lang="en-GB" dirty="0"/>
          </a:p>
        </p:txBody>
      </p:sp>
      <p:sp>
        <p:nvSpPr>
          <p:cNvPr id="4" name="Slide Number Placeholder 3"/>
          <p:cNvSpPr>
            <a:spLocks noGrp="1"/>
          </p:cNvSpPr>
          <p:nvPr>
            <p:ph type="sldNum" sz="quarter" idx="10"/>
          </p:nvPr>
        </p:nvSpPr>
        <p:spPr/>
        <p:txBody>
          <a:bodyPr/>
          <a:lstStyle/>
          <a:p>
            <a:fld id="{CE48AEE1-5FCF-46B6-9445-F80743DD4E3F}" type="slidenum">
              <a:rPr lang="en-GB" smtClean="0"/>
              <a:t>20</a:t>
            </a:fld>
            <a:endParaRPr lang="en-GB"/>
          </a:p>
        </p:txBody>
      </p:sp>
    </p:spTree>
    <p:extLst>
      <p:ext uri="{BB962C8B-B14F-4D97-AF65-F5344CB8AC3E}">
        <p14:creationId xmlns:p14="http://schemas.microsoft.com/office/powerpoint/2010/main" val="32276847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E48AEE1-5FCF-46B6-9445-F80743DD4E3F}" type="slidenum">
              <a:rPr lang="en-GB" smtClean="0"/>
              <a:t>21</a:t>
            </a:fld>
            <a:endParaRPr lang="en-GB"/>
          </a:p>
        </p:txBody>
      </p:sp>
    </p:spTree>
    <p:extLst>
      <p:ext uri="{BB962C8B-B14F-4D97-AF65-F5344CB8AC3E}">
        <p14:creationId xmlns:p14="http://schemas.microsoft.com/office/powerpoint/2010/main" val="118007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We can use</a:t>
            </a:r>
            <a:r>
              <a:rPr lang="en-GB" b="1" baseline="0" dirty="0" smtClean="0"/>
              <a:t> retail centres to assist:</a:t>
            </a:r>
          </a:p>
          <a:p>
            <a:pPr marL="171450" indent="-171450">
              <a:buFontTx/>
              <a:buChar char="-"/>
            </a:pPr>
            <a:r>
              <a:rPr lang="en-GB" b="0" baseline="0" dirty="0" smtClean="0"/>
              <a:t>Understanding past, present and future provision of Retail – helping to understand saturation, what the evolving trends in retail are etc. </a:t>
            </a:r>
          </a:p>
          <a:p>
            <a:pPr marL="171450" indent="-171450">
              <a:buFontTx/>
              <a:buChar char="-"/>
            </a:pPr>
            <a:r>
              <a:rPr lang="en-GB" b="0" baseline="0" dirty="0" smtClean="0"/>
              <a:t>Development of indicators/metrics to support better evidence-based decisions – E-Resilience example, COVID-19 example…</a:t>
            </a:r>
          </a:p>
        </p:txBody>
      </p:sp>
      <p:sp>
        <p:nvSpPr>
          <p:cNvPr id="4" name="Slide Number Placeholder 3"/>
          <p:cNvSpPr>
            <a:spLocks noGrp="1"/>
          </p:cNvSpPr>
          <p:nvPr>
            <p:ph type="sldNum" sz="quarter" idx="10"/>
          </p:nvPr>
        </p:nvSpPr>
        <p:spPr/>
        <p:txBody>
          <a:bodyPr/>
          <a:lstStyle/>
          <a:p>
            <a:fld id="{CE48AEE1-5FCF-46B6-9445-F80743DD4E3F}" type="slidenum">
              <a:rPr lang="en-GB" smtClean="0"/>
              <a:t>3</a:t>
            </a:fld>
            <a:endParaRPr lang="en-GB"/>
          </a:p>
        </p:txBody>
      </p:sp>
    </p:spTree>
    <p:extLst>
      <p:ext uri="{BB962C8B-B14F-4D97-AF65-F5344CB8AC3E}">
        <p14:creationId xmlns:p14="http://schemas.microsoft.com/office/powerpoint/2010/main" val="3210536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smtClean="0"/>
              <a:t>Based on a recent paper of mine – framework introducing some of these concepts, methodologies etc. but tested</a:t>
            </a:r>
            <a:r>
              <a:rPr lang="en-GB" b="0" baseline="0" dirty="0" smtClean="0"/>
              <a:t> for a </a:t>
            </a:r>
            <a:r>
              <a:rPr lang="en-GB" b="0" dirty="0" smtClean="0"/>
              <a:t>metropolitan area of the US</a:t>
            </a:r>
          </a:p>
          <a:p>
            <a:endParaRPr lang="en-GB" b="0" baseline="0" dirty="0" smtClean="0"/>
          </a:p>
          <a:p>
            <a:r>
              <a:rPr lang="en-GB" b="0" baseline="0" dirty="0" smtClean="0"/>
              <a:t>Major contributions of this paper today – additional data, new methodologies, new geographical area, new aspect (catchments)</a:t>
            </a:r>
            <a:endParaRPr lang="en-GB" b="0" baseline="0" dirty="0" smtClean="0"/>
          </a:p>
        </p:txBody>
      </p:sp>
      <p:sp>
        <p:nvSpPr>
          <p:cNvPr id="4" name="Slide Number Placeholder 3"/>
          <p:cNvSpPr>
            <a:spLocks noGrp="1"/>
          </p:cNvSpPr>
          <p:nvPr>
            <p:ph type="sldNum" sz="quarter" idx="10"/>
          </p:nvPr>
        </p:nvSpPr>
        <p:spPr/>
        <p:txBody>
          <a:bodyPr/>
          <a:lstStyle/>
          <a:p>
            <a:fld id="{CE48AEE1-5FCF-46B6-9445-F80743DD4E3F}" type="slidenum">
              <a:rPr lang="en-GB" smtClean="0"/>
              <a:t>4</a:t>
            </a:fld>
            <a:endParaRPr lang="en-GB"/>
          </a:p>
        </p:txBody>
      </p:sp>
    </p:spTree>
    <p:extLst>
      <p:ext uri="{BB962C8B-B14F-4D97-AF65-F5344CB8AC3E}">
        <p14:creationId xmlns:p14="http://schemas.microsoft.com/office/powerpoint/2010/main" val="1365602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the objective of the paper</a:t>
            </a:r>
            <a:r>
              <a:rPr lang="en-GB" baseline="0" dirty="0" smtClean="0"/>
              <a:t> is to get a comprehensive overview of the ‘geographies’ of retail centres</a:t>
            </a:r>
          </a:p>
          <a:p>
            <a:endParaRPr lang="en-GB" baseline="0" dirty="0" smtClean="0"/>
          </a:p>
          <a:p>
            <a:r>
              <a:rPr lang="en-GB" baseline="0" dirty="0" smtClean="0"/>
              <a:t>In retail geography literature these are understood through extraction of to get retail centres, characteristics and catchments </a:t>
            </a:r>
          </a:p>
          <a:p>
            <a:endParaRPr lang="en-GB" baseline="0" dirty="0" smtClean="0"/>
          </a:p>
          <a:p>
            <a:r>
              <a:rPr lang="en-GB" baseline="0" dirty="0" smtClean="0"/>
              <a:t>And I post this as understanding the WHERE, WHAT and WHO</a:t>
            </a:r>
          </a:p>
          <a:p>
            <a:endParaRPr lang="en-GB" dirty="0"/>
          </a:p>
        </p:txBody>
      </p:sp>
      <p:sp>
        <p:nvSpPr>
          <p:cNvPr id="4" name="Slide Number Placeholder 3"/>
          <p:cNvSpPr>
            <a:spLocks noGrp="1"/>
          </p:cNvSpPr>
          <p:nvPr>
            <p:ph type="sldNum" sz="quarter" idx="10"/>
          </p:nvPr>
        </p:nvSpPr>
        <p:spPr/>
        <p:txBody>
          <a:bodyPr/>
          <a:lstStyle/>
          <a:p>
            <a:fld id="{CE48AEE1-5FCF-46B6-9445-F80743DD4E3F}" type="slidenum">
              <a:rPr lang="en-GB" smtClean="0"/>
              <a:t>5</a:t>
            </a:fld>
            <a:endParaRPr lang="en-GB"/>
          </a:p>
        </p:txBody>
      </p:sp>
    </p:spTree>
    <p:extLst>
      <p:ext uri="{BB962C8B-B14F-4D97-AF65-F5344CB8AC3E}">
        <p14:creationId xmlns:p14="http://schemas.microsoft.com/office/powerpoint/2010/main" val="765843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But in order to use them in such a way we must</a:t>
            </a:r>
            <a:r>
              <a:rPr lang="en-GB" baseline="0" dirty="0" smtClean="0"/>
              <a:t> have a comprehensive understanding of their geographies, which first has to be achieved by defining their spatial extents – The ‘</a:t>
            </a:r>
            <a:r>
              <a:rPr lang="en-GB" i="1" baseline="0" dirty="0" smtClean="0"/>
              <a:t>where’</a:t>
            </a:r>
            <a:endParaRPr lang="en-GB" dirty="0"/>
          </a:p>
        </p:txBody>
      </p:sp>
      <p:sp>
        <p:nvSpPr>
          <p:cNvPr id="4" name="Slide Number Placeholder 3"/>
          <p:cNvSpPr>
            <a:spLocks noGrp="1"/>
          </p:cNvSpPr>
          <p:nvPr>
            <p:ph type="sldNum" sz="quarter" idx="10"/>
          </p:nvPr>
        </p:nvSpPr>
        <p:spPr/>
        <p:txBody>
          <a:bodyPr/>
          <a:lstStyle/>
          <a:p>
            <a:fld id="{CE48AEE1-5FCF-46B6-9445-F80743DD4E3F}" type="slidenum">
              <a:rPr lang="en-GB" smtClean="0"/>
              <a:t>6</a:t>
            </a:fld>
            <a:endParaRPr lang="en-GB"/>
          </a:p>
        </p:txBody>
      </p:sp>
    </p:spTree>
    <p:extLst>
      <p:ext uri="{BB962C8B-B14F-4D97-AF65-F5344CB8AC3E}">
        <p14:creationId xmlns:p14="http://schemas.microsoft.com/office/powerpoint/2010/main" val="1863756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Data: </a:t>
            </a:r>
            <a:r>
              <a:rPr lang="en-GB" dirty="0"/>
              <a:t>SafeGraph</a:t>
            </a:r>
            <a:r>
              <a:rPr lang="en-GB" baseline="0" dirty="0"/>
              <a:t> – Points (Core Places 3.5 million), Polygons (Building Geometries for the Core Places), extraction of retail-specific places.</a:t>
            </a:r>
          </a:p>
          <a:p>
            <a:endParaRPr lang="en-GB" baseline="0" dirty="0"/>
          </a:p>
          <a:p>
            <a:r>
              <a:rPr lang="en-GB" b="1" baseline="0" dirty="0"/>
              <a:t>Method: </a:t>
            </a:r>
            <a:r>
              <a:rPr lang="en-GB" b="0" baseline="0" dirty="0"/>
              <a:t>Using H3 – Hexagonal spatial index developed by Uber, method is relatively simple, offering advantage over other more complicated methods using spatial clustering</a:t>
            </a:r>
            <a:endParaRPr lang="en-GB" b="1" dirty="0"/>
          </a:p>
        </p:txBody>
      </p:sp>
      <p:sp>
        <p:nvSpPr>
          <p:cNvPr id="4" name="Slide Number Placeholder 3"/>
          <p:cNvSpPr>
            <a:spLocks noGrp="1"/>
          </p:cNvSpPr>
          <p:nvPr>
            <p:ph type="sldNum" sz="quarter" idx="10"/>
          </p:nvPr>
        </p:nvSpPr>
        <p:spPr/>
        <p:txBody>
          <a:bodyPr/>
          <a:lstStyle/>
          <a:p>
            <a:fld id="{CE48AEE1-5FCF-46B6-9445-F80743DD4E3F}" type="slidenum">
              <a:rPr lang="en-GB" smtClean="0"/>
              <a:t>7</a:t>
            </a:fld>
            <a:endParaRPr lang="en-GB"/>
          </a:p>
        </p:txBody>
      </p:sp>
    </p:spTree>
    <p:extLst>
      <p:ext uri="{BB962C8B-B14F-4D97-AF65-F5344CB8AC3E}">
        <p14:creationId xmlns:p14="http://schemas.microsoft.com/office/powerpoint/2010/main" val="2416473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Summary:</a:t>
            </a:r>
          </a:p>
          <a:p>
            <a:pPr marL="171450" indent="-171450">
              <a:buFontTx/>
              <a:buChar char="-"/>
            </a:pPr>
            <a:r>
              <a:rPr lang="en-GB" baseline="0" dirty="0" smtClean="0"/>
              <a:t>Convert all spatial retail features to a H3 grid</a:t>
            </a:r>
          </a:p>
          <a:p>
            <a:pPr marL="171450" indent="-171450">
              <a:buFontTx/>
              <a:buChar char="-"/>
            </a:pPr>
            <a:r>
              <a:rPr lang="en-GB" baseline="0" dirty="0" smtClean="0"/>
              <a:t>Use graph objects and neighbouring relations with the H3 ‘k-rings’ to build up tracts of contiguous H3 addresses</a:t>
            </a:r>
            <a:endParaRPr lang="en-GB" dirty="0" smtClean="0"/>
          </a:p>
          <a:p>
            <a:endParaRPr lang="en-GB" dirty="0" smtClean="0"/>
          </a:p>
          <a:p>
            <a:r>
              <a:rPr lang="en-GB" b="1" dirty="0" smtClean="0"/>
              <a:t>Couple of other considerations</a:t>
            </a:r>
            <a:r>
              <a:rPr lang="en-GB" b="1" baseline="0" dirty="0" smtClean="0"/>
              <a:t> made:</a:t>
            </a:r>
          </a:p>
          <a:p>
            <a:pPr marL="171450" indent="-171450">
              <a:buFontTx/>
              <a:buChar char="-"/>
            </a:pPr>
            <a:r>
              <a:rPr lang="en-GB" baseline="0" dirty="0" smtClean="0"/>
              <a:t>NHD used to ensure merging is restricted along major waterbodies</a:t>
            </a:r>
          </a:p>
          <a:p>
            <a:pPr marL="171450" indent="-171450">
              <a:buFontTx/>
              <a:buChar char="-"/>
            </a:pPr>
            <a:r>
              <a:rPr lang="en-GB" baseline="0" dirty="0" smtClean="0"/>
              <a:t>Only major centres are extracted – those w/ 50pts or more</a:t>
            </a:r>
            <a:endParaRPr lang="en-GB" dirty="0"/>
          </a:p>
        </p:txBody>
      </p:sp>
      <p:sp>
        <p:nvSpPr>
          <p:cNvPr id="4" name="Slide Number Placeholder 3"/>
          <p:cNvSpPr>
            <a:spLocks noGrp="1"/>
          </p:cNvSpPr>
          <p:nvPr>
            <p:ph type="sldNum" sz="quarter" idx="10"/>
          </p:nvPr>
        </p:nvSpPr>
        <p:spPr/>
        <p:txBody>
          <a:bodyPr/>
          <a:lstStyle/>
          <a:p>
            <a:fld id="{CE48AEE1-5FCF-46B6-9445-F80743DD4E3F}" type="slidenum">
              <a:rPr lang="en-GB" smtClean="0"/>
              <a:t>8</a:t>
            </a:fld>
            <a:endParaRPr lang="en-GB"/>
          </a:p>
        </p:txBody>
      </p:sp>
    </p:spTree>
    <p:extLst>
      <p:ext uri="{BB962C8B-B14F-4D97-AF65-F5344CB8AC3E}">
        <p14:creationId xmlns:p14="http://schemas.microsoft.com/office/powerpoint/2010/main" val="1776463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Key</a:t>
            </a:r>
            <a:r>
              <a:rPr lang="en-GB" b="1" baseline="0" dirty="0" smtClean="0"/>
              <a:t> Results:</a:t>
            </a:r>
          </a:p>
          <a:p>
            <a:r>
              <a:rPr lang="en-GB" baseline="0" dirty="0" smtClean="0"/>
              <a:t>10,958 Major Retail Centres identified.</a:t>
            </a:r>
          </a:p>
          <a:p>
            <a:r>
              <a:rPr lang="en-GB" baseline="0" dirty="0" smtClean="0"/>
              <a:t>98% in Metropolitan Areas of the US.</a:t>
            </a:r>
          </a:p>
          <a:p>
            <a:endParaRPr lang="en-GB" dirty="0"/>
          </a:p>
        </p:txBody>
      </p:sp>
      <p:sp>
        <p:nvSpPr>
          <p:cNvPr id="4" name="Slide Number Placeholder 3"/>
          <p:cNvSpPr>
            <a:spLocks noGrp="1"/>
          </p:cNvSpPr>
          <p:nvPr>
            <p:ph type="sldNum" sz="quarter" idx="10"/>
          </p:nvPr>
        </p:nvSpPr>
        <p:spPr/>
        <p:txBody>
          <a:bodyPr/>
          <a:lstStyle/>
          <a:p>
            <a:fld id="{CE48AEE1-5FCF-46B6-9445-F80743DD4E3F}" type="slidenum">
              <a:rPr lang="en-GB" smtClean="0"/>
              <a:t>9</a:t>
            </a:fld>
            <a:endParaRPr lang="en-GB"/>
          </a:p>
        </p:txBody>
      </p:sp>
    </p:spTree>
    <p:extLst>
      <p:ext uri="{BB962C8B-B14F-4D97-AF65-F5344CB8AC3E}">
        <p14:creationId xmlns:p14="http://schemas.microsoft.com/office/powerpoint/2010/main" val="1105180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6912D685-5B59-40AC-A877-75BF8F47A44E}" type="datetimeFigureOut">
              <a:rPr lang="en-GB" smtClean="0"/>
              <a:t>03/09/2021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192A991-B287-4927-BAE1-2A2B2799A19D}" type="slidenum">
              <a:rPr lang="en-GB" smtClean="0"/>
              <a:t>‹#›</a:t>
            </a:fld>
            <a:endParaRPr lang="en-GB"/>
          </a:p>
        </p:txBody>
      </p:sp>
    </p:spTree>
    <p:extLst>
      <p:ext uri="{BB962C8B-B14F-4D97-AF65-F5344CB8AC3E}">
        <p14:creationId xmlns:p14="http://schemas.microsoft.com/office/powerpoint/2010/main" val="3830401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6912D685-5B59-40AC-A877-75BF8F47A44E}" type="datetimeFigureOut">
              <a:rPr lang="en-GB" smtClean="0"/>
              <a:t>03/09/2021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192A991-B287-4927-BAE1-2A2B2799A19D}" type="slidenum">
              <a:rPr lang="en-GB" smtClean="0"/>
              <a:t>‹#›</a:t>
            </a:fld>
            <a:endParaRPr lang="en-GB"/>
          </a:p>
        </p:txBody>
      </p:sp>
    </p:spTree>
    <p:extLst>
      <p:ext uri="{BB962C8B-B14F-4D97-AF65-F5344CB8AC3E}">
        <p14:creationId xmlns:p14="http://schemas.microsoft.com/office/powerpoint/2010/main" val="3864988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6912D685-5B59-40AC-A877-75BF8F47A44E}" type="datetimeFigureOut">
              <a:rPr lang="en-GB" smtClean="0"/>
              <a:t>03/09/2021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192A991-B287-4927-BAE1-2A2B2799A19D}" type="slidenum">
              <a:rPr lang="en-GB" smtClean="0"/>
              <a:t>‹#›</a:t>
            </a:fld>
            <a:endParaRPr lang="en-GB"/>
          </a:p>
        </p:txBody>
      </p:sp>
    </p:spTree>
    <p:extLst>
      <p:ext uri="{BB962C8B-B14F-4D97-AF65-F5344CB8AC3E}">
        <p14:creationId xmlns:p14="http://schemas.microsoft.com/office/powerpoint/2010/main" val="3005477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6912D685-5B59-40AC-A877-75BF8F47A44E}" type="datetimeFigureOut">
              <a:rPr lang="en-GB" smtClean="0"/>
              <a:t>03/09/2021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192A991-B287-4927-BAE1-2A2B2799A19D}" type="slidenum">
              <a:rPr lang="en-GB" smtClean="0"/>
              <a:t>‹#›</a:t>
            </a:fld>
            <a:endParaRPr lang="en-GB"/>
          </a:p>
        </p:txBody>
      </p:sp>
    </p:spTree>
    <p:extLst>
      <p:ext uri="{BB962C8B-B14F-4D97-AF65-F5344CB8AC3E}">
        <p14:creationId xmlns:p14="http://schemas.microsoft.com/office/powerpoint/2010/main" val="935123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912D685-5B59-40AC-A877-75BF8F47A44E}" type="datetimeFigureOut">
              <a:rPr lang="en-GB" smtClean="0"/>
              <a:t>03/09/2021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192A991-B287-4927-BAE1-2A2B2799A19D}" type="slidenum">
              <a:rPr lang="en-GB" smtClean="0"/>
              <a:t>‹#›</a:t>
            </a:fld>
            <a:endParaRPr lang="en-GB"/>
          </a:p>
        </p:txBody>
      </p:sp>
    </p:spTree>
    <p:extLst>
      <p:ext uri="{BB962C8B-B14F-4D97-AF65-F5344CB8AC3E}">
        <p14:creationId xmlns:p14="http://schemas.microsoft.com/office/powerpoint/2010/main" val="3574350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6912D685-5B59-40AC-A877-75BF8F47A44E}" type="datetimeFigureOut">
              <a:rPr lang="en-GB" smtClean="0"/>
              <a:t>03/09/2021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192A991-B287-4927-BAE1-2A2B2799A19D}" type="slidenum">
              <a:rPr lang="en-GB" smtClean="0"/>
              <a:t>‹#›</a:t>
            </a:fld>
            <a:endParaRPr lang="en-GB"/>
          </a:p>
        </p:txBody>
      </p:sp>
    </p:spTree>
    <p:extLst>
      <p:ext uri="{BB962C8B-B14F-4D97-AF65-F5344CB8AC3E}">
        <p14:creationId xmlns:p14="http://schemas.microsoft.com/office/powerpoint/2010/main" val="1602254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6912D685-5B59-40AC-A877-75BF8F47A44E}" type="datetimeFigureOut">
              <a:rPr lang="en-GB" smtClean="0"/>
              <a:t>03/09/2021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192A991-B287-4927-BAE1-2A2B2799A19D}" type="slidenum">
              <a:rPr lang="en-GB" smtClean="0"/>
              <a:t>‹#›</a:t>
            </a:fld>
            <a:endParaRPr lang="en-GB"/>
          </a:p>
        </p:txBody>
      </p:sp>
    </p:spTree>
    <p:extLst>
      <p:ext uri="{BB962C8B-B14F-4D97-AF65-F5344CB8AC3E}">
        <p14:creationId xmlns:p14="http://schemas.microsoft.com/office/powerpoint/2010/main" val="571478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6912D685-5B59-40AC-A877-75BF8F47A44E}" type="datetimeFigureOut">
              <a:rPr lang="en-GB" smtClean="0"/>
              <a:t>03/09/2021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192A991-B287-4927-BAE1-2A2B2799A19D}" type="slidenum">
              <a:rPr lang="en-GB" smtClean="0"/>
              <a:t>‹#›</a:t>
            </a:fld>
            <a:endParaRPr lang="en-GB"/>
          </a:p>
        </p:txBody>
      </p:sp>
    </p:spTree>
    <p:extLst>
      <p:ext uri="{BB962C8B-B14F-4D97-AF65-F5344CB8AC3E}">
        <p14:creationId xmlns:p14="http://schemas.microsoft.com/office/powerpoint/2010/main" val="1681893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12D685-5B59-40AC-A877-75BF8F47A44E}" type="datetimeFigureOut">
              <a:rPr lang="en-GB" smtClean="0"/>
              <a:t>03/09/2021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192A991-B287-4927-BAE1-2A2B2799A19D}" type="slidenum">
              <a:rPr lang="en-GB" smtClean="0"/>
              <a:t>‹#›</a:t>
            </a:fld>
            <a:endParaRPr lang="en-GB"/>
          </a:p>
        </p:txBody>
      </p:sp>
    </p:spTree>
    <p:extLst>
      <p:ext uri="{BB962C8B-B14F-4D97-AF65-F5344CB8AC3E}">
        <p14:creationId xmlns:p14="http://schemas.microsoft.com/office/powerpoint/2010/main" val="532610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912D685-5B59-40AC-A877-75BF8F47A44E}" type="datetimeFigureOut">
              <a:rPr lang="en-GB" smtClean="0"/>
              <a:t>03/09/2021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192A991-B287-4927-BAE1-2A2B2799A19D}" type="slidenum">
              <a:rPr lang="en-GB" smtClean="0"/>
              <a:t>‹#›</a:t>
            </a:fld>
            <a:endParaRPr lang="en-GB"/>
          </a:p>
        </p:txBody>
      </p:sp>
    </p:spTree>
    <p:extLst>
      <p:ext uri="{BB962C8B-B14F-4D97-AF65-F5344CB8AC3E}">
        <p14:creationId xmlns:p14="http://schemas.microsoft.com/office/powerpoint/2010/main" val="1420497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912D685-5B59-40AC-A877-75BF8F47A44E}" type="datetimeFigureOut">
              <a:rPr lang="en-GB" smtClean="0"/>
              <a:t>03/09/2021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192A991-B287-4927-BAE1-2A2B2799A19D}" type="slidenum">
              <a:rPr lang="en-GB" smtClean="0"/>
              <a:t>‹#›</a:t>
            </a:fld>
            <a:endParaRPr lang="en-GB"/>
          </a:p>
        </p:txBody>
      </p:sp>
    </p:spTree>
    <p:extLst>
      <p:ext uri="{BB962C8B-B14F-4D97-AF65-F5344CB8AC3E}">
        <p14:creationId xmlns:p14="http://schemas.microsoft.com/office/powerpoint/2010/main" val="1275563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12D685-5B59-40AC-A877-75BF8F47A44E}" type="datetimeFigureOut">
              <a:rPr lang="en-GB" smtClean="0"/>
              <a:t>03/09/2021</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92A991-B287-4927-BAE1-2A2B2799A19D}" type="slidenum">
              <a:rPr lang="en-GB" smtClean="0"/>
              <a:t>‹#›</a:t>
            </a:fld>
            <a:endParaRPr lang="en-GB"/>
          </a:p>
        </p:txBody>
      </p:sp>
    </p:spTree>
    <p:extLst>
      <p:ext uri="{BB962C8B-B14F-4D97-AF65-F5344CB8AC3E}">
        <p14:creationId xmlns:p14="http://schemas.microsoft.com/office/powerpoint/2010/main" val="30912026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4.tiff"/><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3.tiff"/><Relationship Id="rId5" Type="http://schemas.microsoft.com/office/2007/relationships/hdphoto" Target="../media/hdphoto1.wdp"/><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5.png"/><Relationship Id="rId5" Type="http://schemas.microsoft.com/office/2007/relationships/hdphoto" Target="../media/hdphoto1.wdp"/><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7.png"/><Relationship Id="rId5" Type="http://schemas.microsoft.com/office/2007/relationships/hdphoto" Target="../media/hdphoto1.wdp"/><Relationship Id="rId4" Type="http://schemas.openxmlformats.org/officeDocument/2006/relationships/image" Target="../media/image4.png"/><Relationship Id="rId9"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4.tiff"/><Relationship Id="rId5" Type="http://schemas.microsoft.com/office/2007/relationships/hdphoto" Target="../media/hdphoto1.wdp"/><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4.tiff"/><Relationship Id="rId5" Type="http://schemas.microsoft.com/office/2007/relationships/hdphoto" Target="../media/hdphoto1.wdp"/><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3.tiff"/><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2.tiff"/><Relationship Id="rId5" Type="http://schemas.microsoft.com/office/2007/relationships/hdphoto" Target="../media/hdphoto1.wdp"/><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4.png"/><Relationship Id="rId5" Type="http://schemas.microsoft.com/office/2007/relationships/hdphoto" Target="../media/hdphoto1.wdp"/><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png"/><Relationship Id="rId7"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4.png"/><Relationship Id="rId5" Type="http://schemas.microsoft.com/office/2007/relationships/hdphoto" Target="../media/hdphoto1.wdp"/><Relationship Id="rId10" Type="http://schemas.openxmlformats.org/officeDocument/2006/relationships/image" Target="../media/image38.png"/><Relationship Id="rId4" Type="http://schemas.openxmlformats.org/officeDocument/2006/relationships/image" Target="../media/image4.png"/><Relationship Id="rId9" Type="http://schemas.openxmlformats.org/officeDocument/2006/relationships/image" Target="../media/image37.png"/></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9.tiff"/><Relationship Id="rId7"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0.png"/><Relationship Id="rId5" Type="http://schemas.microsoft.com/office/2007/relationships/hdphoto" Target="../media/hdphoto1.wdp"/><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2.tiff"/><Relationship Id="rId11" Type="http://schemas.openxmlformats.org/officeDocument/2006/relationships/image" Target="../media/image15.png"/><Relationship Id="rId5" Type="http://schemas.openxmlformats.org/officeDocument/2006/relationships/image" Target="../media/image11.png"/><Relationship Id="rId10" Type="http://schemas.openxmlformats.org/officeDocument/2006/relationships/image" Target="../media/image14.png"/><Relationship Id="rId4" Type="http://schemas.openxmlformats.org/officeDocument/2006/relationships/image" Target="../media/image10.png"/><Relationship Id="rId9"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2.tiff"/><Relationship Id="rId11" Type="http://schemas.openxmlformats.org/officeDocument/2006/relationships/image" Target="../media/image15.png"/><Relationship Id="rId5" Type="http://schemas.openxmlformats.org/officeDocument/2006/relationships/image" Target="../media/image11.png"/><Relationship Id="rId10" Type="http://schemas.openxmlformats.org/officeDocument/2006/relationships/image" Target="../media/image14.png"/><Relationship Id="rId4" Type="http://schemas.openxmlformats.org/officeDocument/2006/relationships/image" Target="../media/image10.png"/><Relationship Id="rId9"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6.png"/><Relationship Id="rId5" Type="http://schemas.microsoft.com/office/2007/relationships/hdphoto" Target="../media/hdphoto1.wdp"/><Relationship Id="rId10"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21.tiff"/><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0.tiff"/><Relationship Id="rId5" Type="http://schemas.microsoft.com/office/2007/relationships/hdphoto" Target="../media/hdphoto1.wdp"/><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3.tiff"/><Relationship Id="rId5" Type="http://schemas.microsoft.com/office/2007/relationships/hdphoto" Target="../media/hdphoto1.wdp"/><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08E2A0BE-7477-DF45-B37B-7F697C017DC5}"/>
              </a:ext>
            </a:extLst>
          </p:cNvPr>
          <p:cNvSpPr txBox="1"/>
          <p:nvPr/>
        </p:nvSpPr>
        <p:spPr>
          <a:xfrm>
            <a:off x="1719237" y="2623696"/>
            <a:ext cx="8753525" cy="1015663"/>
          </a:xfrm>
          <a:prstGeom prst="rect">
            <a:avLst/>
          </a:prstGeom>
          <a:noFill/>
        </p:spPr>
        <p:txBody>
          <a:bodyPr wrap="square" rtlCol="0">
            <a:spAutoFit/>
          </a:bodyPr>
          <a:lstStyle/>
          <a:p>
            <a:pPr algn="ctr"/>
            <a:r>
              <a:rPr lang="en-GB" sz="3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American Retail Centre Geographies:</a:t>
            </a:r>
            <a:br>
              <a:rPr lang="en-GB" sz="3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br>
            <a:r>
              <a:rPr lang="en-GB" sz="24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Centres, Characteristics &amp; Catchments</a:t>
            </a:r>
          </a:p>
        </p:txBody>
      </p:sp>
      <p:sp>
        <p:nvSpPr>
          <p:cNvPr id="6" name="TextBox 5">
            <a:extLst>
              <a:ext uri="{FF2B5EF4-FFF2-40B4-BE49-F238E27FC236}">
                <a16:creationId xmlns:a16="http://schemas.microsoft.com/office/drawing/2014/main" id="{08E2A0BE-7477-DF45-B37B-7F697C017DC5}"/>
              </a:ext>
            </a:extLst>
          </p:cNvPr>
          <p:cNvSpPr txBox="1"/>
          <p:nvPr/>
        </p:nvSpPr>
        <p:spPr>
          <a:xfrm>
            <a:off x="1813448" y="3570316"/>
            <a:ext cx="8753525" cy="338554"/>
          </a:xfrm>
          <a:prstGeom prst="rect">
            <a:avLst/>
          </a:prstGeom>
          <a:noFill/>
        </p:spPr>
        <p:txBody>
          <a:bodyPr wrap="square" rtlCol="0">
            <a:spAutoFit/>
          </a:bodyPr>
          <a:lstStyle/>
          <a:p>
            <a:pPr algn="ctr"/>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Patrick </a:t>
            </a:r>
            <a:r>
              <a:rPr lang="en-GB" sz="1600" dirty="0" smtClean="0">
                <a:solidFill>
                  <a:schemeClr val="bg1"/>
                </a:solidFill>
                <a:latin typeface="Cambria" panose="02040503050406030204" pitchFamily="18" charset="0"/>
                <a:ea typeface="Cambria" panose="02040503050406030204" pitchFamily="18" charset="0"/>
                <a:cs typeface="Big Caslon Medium" panose="02000603090000020003" pitchFamily="2" charset="-79"/>
              </a:rPr>
              <a:t>Ballantyne, Alex Singleton, Les Dolega, Jacob Macdonald</a:t>
            </a:r>
            <a:endParaRPr lang="en-GB" sz="1100" dirty="0">
              <a:solidFill>
                <a:schemeClr val="bg1"/>
              </a:solidFill>
              <a:latin typeface="Cambria" panose="02040503050406030204" pitchFamily="18" charset="0"/>
              <a:ea typeface="Cambria" panose="02040503050406030204" pitchFamily="18" charset="0"/>
              <a:cs typeface="Big Caslon Medium" panose="02000603090000020003" pitchFamily="2" charset="-79"/>
            </a:endParaRPr>
          </a:p>
        </p:txBody>
      </p:sp>
      <p:sp>
        <p:nvSpPr>
          <p:cNvPr id="7" name="TextBox 6">
            <a:extLst>
              <a:ext uri="{FF2B5EF4-FFF2-40B4-BE49-F238E27FC236}">
                <a16:creationId xmlns:a16="http://schemas.microsoft.com/office/drawing/2014/main" id="{08E2A0BE-7477-DF45-B37B-7F697C017DC5}"/>
              </a:ext>
            </a:extLst>
          </p:cNvPr>
          <p:cNvSpPr txBox="1"/>
          <p:nvPr/>
        </p:nvSpPr>
        <p:spPr>
          <a:xfrm>
            <a:off x="3435178" y="4055794"/>
            <a:ext cx="5529917" cy="707886"/>
          </a:xfrm>
          <a:prstGeom prst="rect">
            <a:avLst/>
          </a:prstGeom>
          <a:noFill/>
        </p:spPr>
        <p:txBody>
          <a:bodyPr wrap="square" rtlCol="0">
            <a:spAutoFit/>
          </a:bodyPr>
          <a:lstStyle/>
          <a:p>
            <a:pPr algn="ctr"/>
            <a:r>
              <a:rPr lang="en-GB" sz="2000" b="1" dirty="0" smtClean="0">
                <a:solidFill>
                  <a:schemeClr val="accent2"/>
                </a:solidFill>
                <a:latin typeface="Cambria" panose="02040503050406030204" pitchFamily="18" charset="0"/>
                <a:ea typeface="Cambria" panose="02040503050406030204" pitchFamily="18" charset="0"/>
                <a:cs typeface="Big Caslon Medium" panose="02000603090000020003" pitchFamily="2" charset="-79"/>
              </a:rPr>
              <a:t>RGS-IBG </a:t>
            </a:r>
            <a:r>
              <a:rPr lang="en-GB" sz="2000" b="1" dirty="0">
                <a:solidFill>
                  <a:schemeClr val="accent2"/>
                </a:solidFill>
                <a:latin typeface="Cambria" panose="02040503050406030204" pitchFamily="18" charset="0"/>
                <a:ea typeface="Cambria" panose="02040503050406030204" pitchFamily="18" charset="0"/>
                <a:cs typeface="Big Caslon Medium" panose="02000603090000020003" pitchFamily="2" charset="-79"/>
              </a:rPr>
              <a:t>Annual International Conference </a:t>
            </a:r>
            <a:br>
              <a:rPr lang="en-GB" sz="2000" b="1" dirty="0">
                <a:solidFill>
                  <a:schemeClr val="accent2"/>
                </a:solidFill>
                <a:latin typeface="Cambria" panose="02040503050406030204" pitchFamily="18" charset="0"/>
                <a:ea typeface="Cambria" panose="02040503050406030204" pitchFamily="18" charset="0"/>
                <a:cs typeface="Big Caslon Medium" panose="02000603090000020003" pitchFamily="2" charset="-79"/>
              </a:rPr>
            </a:br>
            <a:r>
              <a:rPr lang="en-GB" sz="2000" b="1" dirty="0">
                <a:solidFill>
                  <a:schemeClr val="accent2"/>
                </a:solidFill>
                <a:latin typeface="Cambria" panose="02040503050406030204" pitchFamily="18" charset="0"/>
                <a:ea typeface="Cambria" panose="02040503050406030204" pitchFamily="18" charset="0"/>
                <a:cs typeface="Big Caslon Medium" panose="02000603090000020003" pitchFamily="2" charset="-79"/>
              </a:rPr>
              <a:t>Summer 2021 [virtual]</a:t>
            </a:r>
            <a:endParaRPr lang="en-GB" sz="1400" b="1" dirty="0">
              <a:solidFill>
                <a:schemeClr val="accent2"/>
              </a:solidFill>
              <a:latin typeface="Cambria" panose="02040503050406030204" pitchFamily="18" charset="0"/>
              <a:ea typeface="Cambria" panose="02040503050406030204" pitchFamily="18" charset="0"/>
              <a:cs typeface="Big Caslon Medium" panose="02000603090000020003" pitchFamily="2" charset="-79"/>
            </a:endParaRPr>
          </a:p>
        </p:txBody>
      </p:sp>
      <p:pic>
        <p:nvPicPr>
          <p:cNvPr id="8" name="Picture 16" descr="University of Liverpool logo">
            <a:extLst>
              <a:ext uri="{FF2B5EF4-FFF2-40B4-BE49-F238E27FC236}">
                <a16:creationId xmlns:a16="http://schemas.microsoft.com/office/drawing/2014/main" id="{BED0D07C-5DED-5F4A-BFFE-E7DFA353E1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6891" y="5883287"/>
            <a:ext cx="2274330" cy="9747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afeGraph - Fabrice Grinda">
            <a:extLst>
              <a:ext uri="{FF2B5EF4-FFF2-40B4-BE49-F238E27FC236}">
                <a16:creationId xmlns:a16="http://schemas.microsoft.com/office/drawing/2014/main" id="{D9517580-7184-FD44-AA24-5A9C7F1A59A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98404" y="5942071"/>
            <a:ext cx="1435659" cy="84611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eographic Data Science Lab - University of Liverpool"/>
          <p:cNvPicPr>
            <a:picLocks noChangeAspect="1" noChangeArrowheads="1"/>
          </p:cNvPicPr>
          <p:nvPr/>
        </p:nvPicPr>
        <p:blipFill rotWithShape="1">
          <a:blip r:embed="rId5">
            <a:extLst>
              <a:ext uri="{28A0092B-C50C-407E-A947-70E740481C1C}">
                <a14:useLocalDpi xmlns:a14="http://schemas.microsoft.com/office/drawing/2010/main" val="0"/>
              </a:ext>
            </a:extLst>
          </a:blip>
          <a:srcRect t="25018" b="24364"/>
          <a:stretch/>
        </p:blipFill>
        <p:spPr bwMode="auto">
          <a:xfrm>
            <a:off x="8046325" y="5953097"/>
            <a:ext cx="1649787" cy="83509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0" descr="Free Icon Download | Twitter logo on black background">
            <a:extLst>
              <a:ext uri="{FF2B5EF4-FFF2-40B4-BE49-F238E27FC236}">
                <a16:creationId xmlns:a16="http://schemas.microsoft.com/office/drawing/2014/main" id="{514A9C6D-7DC6-E449-8661-B42AE1532604}"/>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13810" b="83175" l="31500" r="70750"/>
                    </a14:imgEffect>
                  </a14:imgLayer>
                </a14:imgProps>
              </a:ext>
              <a:ext uri="{28A0092B-C50C-407E-A947-70E740481C1C}">
                <a14:useLocalDpi xmlns:a14="http://schemas.microsoft.com/office/drawing/2010/main" val="0"/>
              </a:ext>
            </a:extLst>
          </a:blip>
          <a:srcRect l="32635" t="19680" r="30068" b="19680"/>
          <a:stretch/>
        </p:blipFill>
        <p:spPr bwMode="auto">
          <a:xfrm>
            <a:off x="117237" y="6446258"/>
            <a:ext cx="332424" cy="28375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772965F-AA98-4E44-8463-D58B83A4F612}"/>
              </a:ext>
            </a:extLst>
          </p:cNvPr>
          <p:cNvSpPr txBox="1"/>
          <p:nvPr/>
        </p:nvSpPr>
        <p:spPr>
          <a:xfrm>
            <a:off x="449661" y="6376457"/>
            <a:ext cx="2274372" cy="400110"/>
          </a:xfrm>
          <a:prstGeom prst="rect">
            <a:avLst/>
          </a:prstGeom>
          <a:noFill/>
        </p:spPr>
        <p:txBody>
          <a:bodyPr wrap="square" rtlCol="0">
            <a:spAutoFit/>
          </a:bodyPr>
          <a:lstStyle/>
          <a:p>
            <a:r>
              <a:rPr lang="en-GB" sz="20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@pj_ballantyne</a:t>
            </a:r>
          </a:p>
        </p:txBody>
      </p:sp>
    </p:spTree>
    <p:extLst>
      <p:ext uri="{BB962C8B-B14F-4D97-AF65-F5344CB8AC3E}">
        <p14:creationId xmlns:p14="http://schemas.microsoft.com/office/powerpoint/2010/main" val="22653111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16" descr="University of Liverpool logo">
            <a:extLst>
              <a:ext uri="{FF2B5EF4-FFF2-40B4-BE49-F238E27FC236}">
                <a16:creationId xmlns:a16="http://schemas.microsoft.com/office/drawing/2014/main" id="{BED0D07C-5DED-5F4A-BFFE-E7DFA353E1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6891" y="5883287"/>
            <a:ext cx="2274330" cy="9747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Free Icon Download | Twitter logo on black background">
            <a:extLst>
              <a:ext uri="{FF2B5EF4-FFF2-40B4-BE49-F238E27FC236}">
                <a16:creationId xmlns:a16="http://schemas.microsoft.com/office/drawing/2014/main" id="{514A9C6D-7DC6-E449-8661-B42AE153260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3810" b="83175" l="31500" r="70750"/>
                    </a14:imgEffect>
                  </a14:imgLayer>
                </a14:imgProps>
              </a:ext>
              <a:ext uri="{28A0092B-C50C-407E-A947-70E740481C1C}">
                <a14:useLocalDpi xmlns:a14="http://schemas.microsoft.com/office/drawing/2010/main" val="0"/>
              </a:ext>
            </a:extLst>
          </a:blip>
          <a:srcRect l="32635" t="19680" r="30068" b="19680"/>
          <a:stretch/>
        </p:blipFill>
        <p:spPr bwMode="auto">
          <a:xfrm>
            <a:off x="7439891" y="6314790"/>
            <a:ext cx="332424" cy="2837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772965F-AA98-4E44-8463-D58B83A4F612}"/>
              </a:ext>
            </a:extLst>
          </p:cNvPr>
          <p:cNvSpPr txBox="1"/>
          <p:nvPr/>
        </p:nvSpPr>
        <p:spPr>
          <a:xfrm>
            <a:off x="7772315" y="6244989"/>
            <a:ext cx="2274372" cy="400110"/>
          </a:xfrm>
          <a:prstGeom prst="rect">
            <a:avLst/>
          </a:prstGeom>
          <a:noFill/>
        </p:spPr>
        <p:txBody>
          <a:bodyPr wrap="square" rtlCol="0">
            <a:spAutoFit/>
          </a:bodyPr>
          <a:lstStyle/>
          <a:p>
            <a:r>
              <a:rPr lang="en-GB" sz="20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@pj_ballantyne</a:t>
            </a:r>
          </a:p>
        </p:txBody>
      </p:sp>
      <p:sp>
        <p:nvSpPr>
          <p:cNvPr id="13" name="AutoShape 4"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AutoShape 6"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36512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 name="TextBox 9">
            <a:extLst>
              <a:ext uri="{FF2B5EF4-FFF2-40B4-BE49-F238E27FC236}">
                <a16:creationId xmlns:a16="http://schemas.microsoft.com/office/drawing/2014/main" id="{08E2A0BE-7477-DF45-B37B-7F697C017DC5}"/>
              </a:ext>
            </a:extLst>
          </p:cNvPr>
          <p:cNvSpPr txBox="1"/>
          <p:nvPr/>
        </p:nvSpPr>
        <p:spPr>
          <a:xfrm>
            <a:off x="68158" y="6424651"/>
            <a:ext cx="7523582" cy="400110"/>
          </a:xfrm>
          <a:prstGeom prst="rect">
            <a:avLst/>
          </a:prstGeom>
          <a:noFill/>
        </p:spPr>
        <p:txBody>
          <a:bodyPr wrap="square" rtlCol="0">
            <a:spAutoFit/>
          </a:bodyPr>
          <a:lstStyle/>
          <a:p>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American Retail Centre Geographies: </a:t>
            </a:r>
            <a:r>
              <a:rPr lang="en-GB" sz="2000" dirty="0">
                <a:solidFill>
                  <a:schemeClr val="accent2"/>
                </a:solidFill>
                <a:latin typeface="Cambria" panose="02040503050406030204" pitchFamily="18" charset="0"/>
                <a:ea typeface="Cambria" panose="02040503050406030204" pitchFamily="18" charset="0"/>
                <a:cs typeface="Big Caslon Medium" panose="02000603090000020003" pitchFamily="2" charset="-79"/>
              </a:rPr>
              <a:t>Centres</a:t>
            </a:r>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 Characteristics &amp; Catchments</a:t>
            </a:r>
          </a:p>
        </p:txBody>
      </p:sp>
      <p:pic>
        <p:nvPicPr>
          <p:cNvPr id="20" name="Picture 19" descr="C:\Users\sgpballa\Google Drive\Patrick Academic\POSTGRAD\PhD\PhD Work\Papers\PAPER TWO\USRetailCentres\Outputs and Figures\Figures and Maps\Results\US Retail Centres Map.tiff"/>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41483" y="510639"/>
            <a:ext cx="7505204" cy="5242963"/>
          </a:xfrm>
          <a:prstGeom prst="rect">
            <a:avLst/>
          </a:prstGeom>
          <a:noFill/>
          <a:ln w="19050">
            <a:solidFill>
              <a:schemeClr val="accent2"/>
            </a:solidFill>
          </a:ln>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47007" y="0"/>
            <a:ext cx="9697986" cy="6858000"/>
          </a:xfrm>
          <a:prstGeom prst="rect">
            <a:avLst/>
          </a:prstGeom>
        </p:spPr>
      </p:pic>
    </p:spTree>
    <p:extLst>
      <p:ext uri="{BB962C8B-B14F-4D97-AF65-F5344CB8AC3E}">
        <p14:creationId xmlns:p14="http://schemas.microsoft.com/office/powerpoint/2010/main" val="11437537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16" descr="University of Liverpool logo">
            <a:extLst>
              <a:ext uri="{FF2B5EF4-FFF2-40B4-BE49-F238E27FC236}">
                <a16:creationId xmlns:a16="http://schemas.microsoft.com/office/drawing/2014/main" id="{BED0D07C-5DED-5F4A-BFFE-E7DFA353E1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6891" y="5883287"/>
            <a:ext cx="2274330" cy="9747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Free Icon Download | Twitter logo on black background">
            <a:extLst>
              <a:ext uri="{FF2B5EF4-FFF2-40B4-BE49-F238E27FC236}">
                <a16:creationId xmlns:a16="http://schemas.microsoft.com/office/drawing/2014/main" id="{514A9C6D-7DC6-E449-8661-B42AE153260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3810" b="83175" l="31500" r="70750"/>
                    </a14:imgEffect>
                  </a14:imgLayer>
                </a14:imgProps>
              </a:ext>
              <a:ext uri="{28A0092B-C50C-407E-A947-70E740481C1C}">
                <a14:useLocalDpi xmlns:a14="http://schemas.microsoft.com/office/drawing/2010/main" val="0"/>
              </a:ext>
            </a:extLst>
          </a:blip>
          <a:srcRect l="32635" t="19680" r="30068" b="19680"/>
          <a:stretch/>
        </p:blipFill>
        <p:spPr bwMode="auto">
          <a:xfrm>
            <a:off x="7439891" y="6314790"/>
            <a:ext cx="332424" cy="2837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772965F-AA98-4E44-8463-D58B83A4F612}"/>
              </a:ext>
            </a:extLst>
          </p:cNvPr>
          <p:cNvSpPr txBox="1"/>
          <p:nvPr/>
        </p:nvSpPr>
        <p:spPr>
          <a:xfrm>
            <a:off x="7772315" y="6244989"/>
            <a:ext cx="2274372" cy="400110"/>
          </a:xfrm>
          <a:prstGeom prst="rect">
            <a:avLst/>
          </a:prstGeom>
          <a:noFill/>
        </p:spPr>
        <p:txBody>
          <a:bodyPr wrap="square" rtlCol="0">
            <a:spAutoFit/>
          </a:bodyPr>
          <a:lstStyle/>
          <a:p>
            <a:r>
              <a:rPr lang="en-GB" sz="20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@pj_ballantyne</a:t>
            </a:r>
          </a:p>
        </p:txBody>
      </p:sp>
      <p:sp>
        <p:nvSpPr>
          <p:cNvPr id="13" name="AutoShape 4"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AutoShape 6"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36512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TextBox 18">
            <a:extLst>
              <a:ext uri="{FF2B5EF4-FFF2-40B4-BE49-F238E27FC236}">
                <a16:creationId xmlns:a16="http://schemas.microsoft.com/office/drawing/2014/main" id="{08E2A0BE-7477-DF45-B37B-7F697C017DC5}"/>
              </a:ext>
            </a:extLst>
          </p:cNvPr>
          <p:cNvSpPr txBox="1"/>
          <p:nvPr/>
        </p:nvSpPr>
        <p:spPr>
          <a:xfrm>
            <a:off x="1719237" y="2623696"/>
            <a:ext cx="8753525" cy="1015663"/>
          </a:xfrm>
          <a:prstGeom prst="rect">
            <a:avLst/>
          </a:prstGeom>
          <a:noFill/>
        </p:spPr>
        <p:txBody>
          <a:bodyPr wrap="square" rtlCol="0">
            <a:spAutoFit/>
          </a:bodyPr>
          <a:lstStyle/>
          <a:p>
            <a:pPr algn="ctr"/>
            <a:r>
              <a:rPr lang="en-GB" sz="3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American Retail Centre Geographies:</a:t>
            </a:r>
            <a:br>
              <a:rPr lang="en-GB" sz="3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br>
            <a:r>
              <a:rPr lang="en-GB" sz="24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Centres, </a:t>
            </a:r>
            <a:r>
              <a:rPr lang="en-GB" sz="2400" dirty="0">
                <a:solidFill>
                  <a:schemeClr val="accent2"/>
                </a:solidFill>
                <a:latin typeface="Cambria" panose="02040503050406030204" pitchFamily="18" charset="0"/>
                <a:ea typeface="Cambria" panose="02040503050406030204" pitchFamily="18" charset="0"/>
                <a:cs typeface="Big Caslon Medium" panose="02000603090000020003" pitchFamily="2" charset="-79"/>
              </a:rPr>
              <a:t>Characteristics</a:t>
            </a:r>
            <a:r>
              <a:rPr lang="en-GB" sz="24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 &amp; Catchments</a:t>
            </a:r>
          </a:p>
        </p:txBody>
      </p:sp>
      <p:sp>
        <p:nvSpPr>
          <p:cNvPr id="9" name="Right Arrow 8"/>
          <p:cNvSpPr/>
          <p:nvPr/>
        </p:nvSpPr>
        <p:spPr>
          <a:xfrm rot="6749865">
            <a:off x="5367808" y="3861082"/>
            <a:ext cx="712358" cy="347773"/>
          </a:xfrm>
          <a:prstGeom prst="rightArrow">
            <a:avLst/>
          </a:prstGeom>
          <a:solidFill>
            <a:schemeClr val="accent2"/>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08E2A0BE-7477-DF45-B37B-7F697C017DC5}"/>
              </a:ext>
            </a:extLst>
          </p:cNvPr>
          <p:cNvSpPr txBox="1"/>
          <p:nvPr/>
        </p:nvSpPr>
        <p:spPr>
          <a:xfrm>
            <a:off x="4580864" y="4430578"/>
            <a:ext cx="1926813" cy="461665"/>
          </a:xfrm>
          <a:prstGeom prst="rect">
            <a:avLst/>
          </a:prstGeom>
          <a:noFill/>
        </p:spPr>
        <p:txBody>
          <a:bodyPr wrap="square" rtlCol="0">
            <a:spAutoFit/>
          </a:bodyPr>
          <a:lstStyle/>
          <a:p>
            <a:pPr algn="ctr"/>
            <a:r>
              <a:rPr lang="en-GB" sz="2400" dirty="0" smtClean="0">
                <a:solidFill>
                  <a:schemeClr val="bg1"/>
                </a:solidFill>
                <a:latin typeface="Cambria" panose="02040503050406030204" pitchFamily="18" charset="0"/>
                <a:ea typeface="Cambria" panose="02040503050406030204" pitchFamily="18" charset="0"/>
                <a:cs typeface="Big Caslon Medium" panose="02000603090000020003" pitchFamily="2" charset="-79"/>
              </a:rPr>
              <a:t>The</a:t>
            </a:r>
            <a:r>
              <a:rPr lang="en-GB" sz="2400" dirty="0" smtClean="0">
                <a:solidFill>
                  <a:schemeClr val="accent2"/>
                </a:solidFill>
                <a:latin typeface="Cambria" panose="02040503050406030204" pitchFamily="18" charset="0"/>
                <a:ea typeface="Cambria" panose="02040503050406030204" pitchFamily="18" charset="0"/>
                <a:cs typeface="Big Caslon Medium" panose="02000603090000020003" pitchFamily="2" charset="-79"/>
              </a:rPr>
              <a:t> ‘</a:t>
            </a:r>
            <a:r>
              <a:rPr lang="en-GB" sz="2400" i="1" dirty="0" smtClean="0">
                <a:solidFill>
                  <a:schemeClr val="accent2"/>
                </a:solidFill>
                <a:latin typeface="Cambria" panose="02040503050406030204" pitchFamily="18" charset="0"/>
                <a:ea typeface="Cambria" panose="02040503050406030204" pitchFamily="18" charset="0"/>
                <a:cs typeface="Big Caslon Medium" panose="02000603090000020003" pitchFamily="2" charset="-79"/>
              </a:rPr>
              <a:t>what’</a:t>
            </a:r>
            <a:endParaRPr lang="en-GB" sz="2400" dirty="0">
              <a:solidFill>
                <a:schemeClr val="bg1"/>
              </a:solidFill>
              <a:latin typeface="Cambria" panose="02040503050406030204" pitchFamily="18" charset="0"/>
              <a:ea typeface="Cambria" panose="02040503050406030204" pitchFamily="18" charset="0"/>
              <a:cs typeface="Big Caslon Medium" panose="02000603090000020003" pitchFamily="2" charset="-79"/>
            </a:endParaRPr>
          </a:p>
        </p:txBody>
      </p:sp>
    </p:spTree>
    <p:extLst>
      <p:ext uri="{BB962C8B-B14F-4D97-AF65-F5344CB8AC3E}">
        <p14:creationId xmlns:p14="http://schemas.microsoft.com/office/powerpoint/2010/main" val="18252092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16" descr="University of Liverpool logo">
            <a:extLst>
              <a:ext uri="{FF2B5EF4-FFF2-40B4-BE49-F238E27FC236}">
                <a16:creationId xmlns:a16="http://schemas.microsoft.com/office/drawing/2014/main" id="{BED0D07C-5DED-5F4A-BFFE-E7DFA353E1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6891" y="5883287"/>
            <a:ext cx="2274330" cy="9747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Free Icon Download | Twitter logo on black background">
            <a:extLst>
              <a:ext uri="{FF2B5EF4-FFF2-40B4-BE49-F238E27FC236}">
                <a16:creationId xmlns:a16="http://schemas.microsoft.com/office/drawing/2014/main" id="{514A9C6D-7DC6-E449-8661-B42AE153260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3810" b="83175" l="31500" r="70750"/>
                    </a14:imgEffect>
                  </a14:imgLayer>
                </a14:imgProps>
              </a:ext>
              <a:ext uri="{28A0092B-C50C-407E-A947-70E740481C1C}">
                <a14:useLocalDpi xmlns:a14="http://schemas.microsoft.com/office/drawing/2010/main" val="0"/>
              </a:ext>
            </a:extLst>
          </a:blip>
          <a:srcRect l="32635" t="19680" r="30068" b="19680"/>
          <a:stretch/>
        </p:blipFill>
        <p:spPr bwMode="auto">
          <a:xfrm>
            <a:off x="7439891" y="6314790"/>
            <a:ext cx="332424" cy="2837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772965F-AA98-4E44-8463-D58B83A4F612}"/>
              </a:ext>
            </a:extLst>
          </p:cNvPr>
          <p:cNvSpPr txBox="1"/>
          <p:nvPr/>
        </p:nvSpPr>
        <p:spPr>
          <a:xfrm>
            <a:off x="7772315" y="6244989"/>
            <a:ext cx="2274372" cy="400110"/>
          </a:xfrm>
          <a:prstGeom prst="rect">
            <a:avLst/>
          </a:prstGeom>
          <a:noFill/>
        </p:spPr>
        <p:txBody>
          <a:bodyPr wrap="square" rtlCol="0">
            <a:spAutoFit/>
          </a:bodyPr>
          <a:lstStyle/>
          <a:p>
            <a:r>
              <a:rPr lang="en-GB" sz="20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@pj_ballantyne</a:t>
            </a:r>
          </a:p>
        </p:txBody>
      </p:sp>
      <p:sp>
        <p:nvSpPr>
          <p:cNvPr id="13" name="AutoShape 4"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AutoShape 6"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36512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9" name="Picture 8"/>
          <p:cNvPicPr>
            <a:picLocks noChangeAspect="1"/>
          </p:cNvPicPr>
          <p:nvPr/>
        </p:nvPicPr>
        <p:blipFill rotWithShape="1">
          <a:blip r:embed="rId6"/>
          <a:srcRect l="18815" t="2011" r="18857" b="2011"/>
          <a:stretch/>
        </p:blipFill>
        <p:spPr>
          <a:xfrm>
            <a:off x="3896136" y="601956"/>
            <a:ext cx="4221847" cy="5107021"/>
          </a:xfrm>
          <a:prstGeom prst="rect">
            <a:avLst/>
          </a:prstGeom>
        </p:spPr>
      </p:pic>
      <p:sp>
        <p:nvSpPr>
          <p:cNvPr id="10" name="TextBox 9">
            <a:extLst>
              <a:ext uri="{FF2B5EF4-FFF2-40B4-BE49-F238E27FC236}">
                <a16:creationId xmlns:a16="http://schemas.microsoft.com/office/drawing/2014/main" id="{0CDAAEB6-1BD9-554D-A582-BFFE9B04A43B}"/>
              </a:ext>
            </a:extLst>
          </p:cNvPr>
          <p:cNvSpPr txBox="1"/>
          <p:nvPr/>
        </p:nvSpPr>
        <p:spPr>
          <a:xfrm>
            <a:off x="8632170" y="739892"/>
            <a:ext cx="2972927" cy="1446550"/>
          </a:xfrm>
          <a:prstGeom prst="rect">
            <a:avLst/>
          </a:prstGeom>
          <a:noFill/>
        </p:spPr>
        <p:txBody>
          <a:bodyPr wrap="square" rtlCol="0">
            <a:spAutoFit/>
          </a:bodyPr>
          <a:lstStyle/>
          <a:p>
            <a:r>
              <a:rPr lang="en-GB" sz="2400" dirty="0">
                <a:solidFill>
                  <a:schemeClr val="accent2"/>
                </a:solidFill>
                <a:latin typeface="+mj-lt"/>
                <a:cs typeface="Big Caslon Medium" panose="02000603090000020003" pitchFamily="2" charset="-79"/>
              </a:rPr>
              <a:t>Composition:</a:t>
            </a:r>
          </a:p>
          <a:p>
            <a:r>
              <a:rPr lang="en-GB" sz="1600" dirty="0" smtClean="0">
                <a:solidFill>
                  <a:schemeClr val="bg1"/>
                </a:solidFill>
                <a:latin typeface="+mj-lt"/>
                <a:cs typeface="Big Caslon Medium" panose="02000603090000020003" pitchFamily="2" charset="-79"/>
              </a:rPr>
              <a:t>Balance of individual comparison, convenience, service and leisure retail categories.</a:t>
            </a:r>
            <a:endParaRPr lang="en-GB" sz="1600" dirty="0">
              <a:solidFill>
                <a:schemeClr val="bg1"/>
              </a:solidFill>
              <a:latin typeface="+mj-lt"/>
              <a:cs typeface="Big Caslon Medium" panose="02000603090000020003" pitchFamily="2" charset="-79"/>
            </a:endParaRPr>
          </a:p>
        </p:txBody>
      </p:sp>
      <p:sp>
        <p:nvSpPr>
          <p:cNvPr id="12" name="TextBox 11">
            <a:extLst>
              <a:ext uri="{FF2B5EF4-FFF2-40B4-BE49-F238E27FC236}">
                <a16:creationId xmlns:a16="http://schemas.microsoft.com/office/drawing/2014/main" id="{0CDAAEB6-1BD9-554D-A582-BFFE9B04A43B}"/>
              </a:ext>
            </a:extLst>
          </p:cNvPr>
          <p:cNvSpPr txBox="1"/>
          <p:nvPr/>
        </p:nvSpPr>
        <p:spPr>
          <a:xfrm>
            <a:off x="243191" y="4689451"/>
            <a:ext cx="3741885" cy="1200329"/>
          </a:xfrm>
          <a:prstGeom prst="rect">
            <a:avLst/>
          </a:prstGeom>
          <a:noFill/>
        </p:spPr>
        <p:txBody>
          <a:bodyPr wrap="square" rtlCol="0">
            <a:spAutoFit/>
          </a:bodyPr>
          <a:lstStyle/>
          <a:p>
            <a:r>
              <a:rPr lang="en-GB" sz="2400" dirty="0">
                <a:solidFill>
                  <a:schemeClr val="accent2"/>
                </a:solidFill>
                <a:latin typeface="+mj-lt"/>
                <a:cs typeface="Big Caslon Medium" panose="02000603090000020003" pitchFamily="2" charset="-79"/>
              </a:rPr>
              <a:t>Diversity:</a:t>
            </a:r>
          </a:p>
          <a:p>
            <a:r>
              <a:rPr lang="en-GB" sz="1600" dirty="0" smtClean="0">
                <a:solidFill>
                  <a:schemeClr val="bg1"/>
                </a:solidFill>
                <a:latin typeface="+mj-lt"/>
                <a:cs typeface="Big Caslon Medium" panose="02000603090000020003" pitchFamily="2" charset="-79"/>
              </a:rPr>
              <a:t>Independents, small multiples, popular chains, retail category diversity </a:t>
            </a:r>
            <a:br>
              <a:rPr lang="en-GB" sz="1600" dirty="0" smtClean="0">
                <a:solidFill>
                  <a:schemeClr val="bg1"/>
                </a:solidFill>
                <a:latin typeface="+mj-lt"/>
                <a:cs typeface="Big Caslon Medium" panose="02000603090000020003" pitchFamily="2" charset="-79"/>
              </a:rPr>
            </a:br>
            <a:r>
              <a:rPr lang="en-GB" sz="1600" dirty="0" smtClean="0">
                <a:solidFill>
                  <a:schemeClr val="bg1"/>
                </a:solidFill>
                <a:latin typeface="+mj-lt"/>
                <a:cs typeface="Big Caslon Medium" panose="02000603090000020003" pitchFamily="2" charset="-79"/>
              </a:rPr>
              <a:t>(national &amp; local).</a:t>
            </a:r>
            <a:endParaRPr lang="en-GB" sz="1600" dirty="0">
              <a:solidFill>
                <a:schemeClr val="bg1"/>
              </a:solidFill>
              <a:latin typeface="+mj-lt"/>
              <a:cs typeface="Big Caslon Medium" panose="02000603090000020003" pitchFamily="2" charset="-79"/>
            </a:endParaRPr>
          </a:p>
        </p:txBody>
      </p:sp>
      <p:sp>
        <p:nvSpPr>
          <p:cNvPr id="17" name="TextBox 16">
            <a:extLst>
              <a:ext uri="{FF2B5EF4-FFF2-40B4-BE49-F238E27FC236}">
                <a16:creationId xmlns:a16="http://schemas.microsoft.com/office/drawing/2014/main" id="{0CDAAEB6-1BD9-554D-A582-BFFE9B04A43B}"/>
              </a:ext>
            </a:extLst>
          </p:cNvPr>
          <p:cNvSpPr txBox="1"/>
          <p:nvPr/>
        </p:nvSpPr>
        <p:spPr>
          <a:xfrm>
            <a:off x="243191" y="664978"/>
            <a:ext cx="2972927" cy="1938992"/>
          </a:xfrm>
          <a:prstGeom prst="rect">
            <a:avLst/>
          </a:prstGeom>
          <a:noFill/>
        </p:spPr>
        <p:txBody>
          <a:bodyPr wrap="square" rtlCol="0">
            <a:spAutoFit/>
          </a:bodyPr>
          <a:lstStyle/>
          <a:p>
            <a:r>
              <a:rPr lang="en-GB" sz="2400" dirty="0" smtClean="0">
                <a:solidFill>
                  <a:schemeClr val="accent2"/>
                </a:solidFill>
                <a:latin typeface="+mj-lt"/>
                <a:cs typeface="Big Caslon Medium" panose="02000603090000020003" pitchFamily="2" charset="-79"/>
              </a:rPr>
              <a:t>Size &amp; Function</a:t>
            </a:r>
            <a:endParaRPr lang="en-GB" sz="2400" dirty="0">
              <a:solidFill>
                <a:schemeClr val="accent2"/>
              </a:solidFill>
              <a:latin typeface="+mj-lt"/>
              <a:cs typeface="Big Caslon Medium" panose="02000603090000020003" pitchFamily="2" charset="-79"/>
            </a:endParaRPr>
          </a:p>
          <a:p>
            <a:r>
              <a:rPr lang="en-GB" sz="1600" dirty="0" smtClean="0">
                <a:solidFill>
                  <a:schemeClr val="bg1"/>
                </a:solidFill>
                <a:latin typeface="+mj-lt"/>
                <a:cs typeface="Big Caslon Medium" panose="02000603090000020003" pitchFamily="2" charset="-79"/>
              </a:rPr>
              <a:t>Size, shape, density (retail, residential, roads), employment density (retail &amp; general), anchors, discount retailers, distance travelled, distance to transit.</a:t>
            </a:r>
            <a:endParaRPr lang="en-GB" sz="1600" dirty="0">
              <a:solidFill>
                <a:schemeClr val="bg1"/>
              </a:solidFill>
              <a:latin typeface="+mj-lt"/>
              <a:cs typeface="Big Caslon Medium" panose="02000603090000020003" pitchFamily="2" charset="-79"/>
            </a:endParaRPr>
          </a:p>
        </p:txBody>
      </p:sp>
      <p:sp>
        <p:nvSpPr>
          <p:cNvPr id="18" name="TextBox 17">
            <a:extLst>
              <a:ext uri="{FF2B5EF4-FFF2-40B4-BE49-F238E27FC236}">
                <a16:creationId xmlns:a16="http://schemas.microsoft.com/office/drawing/2014/main" id="{0CDAAEB6-1BD9-554D-A582-BFFE9B04A43B}"/>
              </a:ext>
            </a:extLst>
          </p:cNvPr>
          <p:cNvSpPr txBox="1"/>
          <p:nvPr/>
        </p:nvSpPr>
        <p:spPr>
          <a:xfrm>
            <a:off x="8632170" y="4689451"/>
            <a:ext cx="2972927" cy="954107"/>
          </a:xfrm>
          <a:prstGeom prst="rect">
            <a:avLst/>
          </a:prstGeom>
          <a:noFill/>
        </p:spPr>
        <p:txBody>
          <a:bodyPr wrap="square" rtlCol="0">
            <a:spAutoFit/>
          </a:bodyPr>
          <a:lstStyle/>
          <a:p>
            <a:r>
              <a:rPr lang="en-GB" sz="2400" dirty="0" smtClean="0">
                <a:solidFill>
                  <a:schemeClr val="accent2"/>
                </a:solidFill>
                <a:latin typeface="+mj-lt"/>
                <a:cs typeface="Big Caslon Medium" panose="02000603090000020003" pitchFamily="2" charset="-79"/>
              </a:rPr>
              <a:t>Economic Health:</a:t>
            </a:r>
          </a:p>
          <a:p>
            <a:r>
              <a:rPr lang="en-GB" sz="1600" dirty="0" smtClean="0">
                <a:solidFill>
                  <a:schemeClr val="bg1"/>
                </a:solidFill>
                <a:latin typeface="+mj-lt"/>
                <a:cs typeface="Big Caslon Medium" panose="02000603090000020003" pitchFamily="2" charset="-79"/>
              </a:rPr>
              <a:t>Visits, dwell times, local income patterns.</a:t>
            </a:r>
            <a:endParaRPr lang="en-GB" sz="1600" dirty="0">
              <a:solidFill>
                <a:schemeClr val="bg1"/>
              </a:solidFill>
              <a:latin typeface="+mj-lt"/>
              <a:cs typeface="Big Caslon Medium" panose="02000603090000020003" pitchFamily="2" charset="-79"/>
            </a:endParaRPr>
          </a:p>
        </p:txBody>
      </p:sp>
      <p:sp>
        <p:nvSpPr>
          <p:cNvPr id="20" name="TextBox 19">
            <a:extLst>
              <a:ext uri="{FF2B5EF4-FFF2-40B4-BE49-F238E27FC236}">
                <a16:creationId xmlns:a16="http://schemas.microsoft.com/office/drawing/2014/main" id="{08E2A0BE-7477-DF45-B37B-7F697C017DC5}"/>
              </a:ext>
            </a:extLst>
          </p:cNvPr>
          <p:cNvSpPr txBox="1"/>
          <p:nvPr/>
        </p:nvSpPr>
        <p:spPr>
          <a:xfrm>
            <a:off x="68158" y="6424651"/>
            <a:ext cx="7523582" cy="400110"/>
          </a:xfrm>
          <a:prstGeom prst="rect">
            <a:avLst/>
          </a:prstGeom>
          <a:noFill/>
        </p:spPr>
        <p:txBody>
          <a:bodyPr wrap="square" rtlCol="0">
            <a:spAutoFit/>
          </a:bodyPr>
          <a:lstStyle/>
          <a:p>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American Retail Centre Geographies: Centres</a:t>
            </a:r>
            <a:r>
              <a:rPr lang="en-GB" sz="12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 </a:t>
            </a:r>
            <a:r>
              <a:rPr lang="en-GB" sz="2000" dirty="0">
                <a:solidFill>
                  <a:schemeClr val="accent2"/>
                </a:solidFill>
                <a:latin typeface="Cambria" panose="02040503050406030204" pitchFamily="18" charset="0"/>
                <a:ea typeface="Cambria" panose="02040503050406030204" pitchFamily="18" charset="0"/>
                <a:cs typeface="Big Caslon Medium" panose="02000603090000020003" pitchFamily="2" charset="-79"/>
              </a:rPr>
              <a:t>Characteristics</a:t>
            </a:r>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 &amp; Catchments</a:t>
            </a:r>
          </a:p>
        </p:txBody>
      </p:sp>
      <p:pic>
        <p:nvPicPr>
          <p:cNvPr id="2" name="Picture 1"/>
          <p:cNvPicPr>
            <a:picLocks noChangeAspect="1"/>
          </p:cNvPicPr>
          <p:nvPr/>
        </p:nvPicPr>
        <p:blipFill>
          <a:blip r:embed="rId7"/>
          <a:stretch>
            <a:fillRect/>
          </a:stretch>
        </p:blipFill>
        <p:spPr>
          <a:xfrm>
            <a:off x="8527979" y="2545092"/>
            <a:ext cx="3077118" cy="1904630"/>
          </a:xfrm>
          <a:prstGeom prst="rect">
            <a:avLst/>
          </a:prstGeom>
          <a:ln w="19050">
            <a:solidFill>
              <a:schemeClr val="accent2"/>
            </a:solidFill>
          </a:ln>
        </p:spPr>
      </p:pic>
    </p:spTree>
    <p:extLst>
      <p:ext uri="{BB962C8B-B14F-4D97-AF65-F5344CB8AC3E}">
        <p14:creationId xmlns:p14="http://schemas.microsoft.com/office/powerpoint/2010/main" val="19220464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16" descr="University of Liverpool logo">
            <a:extLst>
              <a:ext uri="{FF2B5EF4-FFF2-40B4-BE49-F238E27FC236}">
                <a16:creationId xmlns:a16="http://schemas.microsoft.com/office/drawing/2014/main" id="{BED0D07C-5DED-5F4A-BFFE-E7DFA353E1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6891" y="5883287"/>
            <a:ext cx="2274330" cy="9747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Free Icon Download | Twitter logo on black background">
            <a:extLst>
              <a:ext uri="{FF2B5EF4-FFF2-40B4-BE49-F238E27FC236}">
                <a16:creationId xmlns:a16="http://schemas.microsoft.com/office/drawing/2014/main" id="{514A9C6D-7DC6-E449-8661-B42AE153260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3810" b="83175" l="31500" r="70750"/>
                    </a14:imgEffect>
                  </a14:imgLayer>
                </a14:imgProps>
              </a:ext>
              <a:ext uri="{28A0092B-C50C-407E-A947-70E740481C1C}">
                <a14:useLocalDpi xmlns:a14="http://schemas.microsoft.com/office/drawing/2010/main" val="0"/>
              </a:ext>
            </a:extLst>
          </a:blip>
          <a:srcRect l="32635" t="19680" r="30068" b="19680"/>
          <a:stretch/>
        </p:blipFill>
        <p:spPr bwMode="auto">
          <a:xfrm>
            <a:off x="7439891" y="6314790"/>
            <a:ext cx="332424" cy="2837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772965F-AA98-4E44-8463-D58B83A4F612}"/>
              </a:ext>
            </a:extLst>
          </p:cNvPr>
          <p:cNvSpPr txBox="1"/>
          <p:nvPr/>
        </p:nvSpPr>
        <p:spPr>
          <a:xfrm>
            <a:off x="7772315" y="6244989"/>
            <a:ext cx="2274372" cy="400110"/>
          </a:xfrm>
          <a:prstGeom prst="rect">
            <a:avLst/>
          </a:prstGeom>
          <a:noFill/>
        </p:spPr>
        <p:txBody>
          <a:bodyPr wrap="square" rtlCol="0">
            <a:spAutoFit/>
          </a:bodyPr>
          <a:lstStyle/>
          <a:p>
            <a:r>
              <a:rPr lang="en-GB" sz="20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@pj_ballantyne</a:t>
            </a:r>
          </a:p>
        </p:txBody>
      </p:sp>
      <p:sp>
        <p:nvSpPr>
          <p:cNvPr id="13" name="AutoShape 4"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AutoShape 6"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36512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TextBox 17">
            <a:extLst>
              <a:ext uri="{FF2B5EF4-FFF2-40B4-BE49-F238E27FC236}">
                <a16:creationId xmlns:a16="http://schemas.microsoft.com/office/drawing/2014/main" id="{08E2A0BE-7477-DF45-B37B-7F697C017DC5}"/>
              </a:ext>
            </a:extLst>
          </p:cNvPr>
          <p:cNvSpPr txBox="1"/>
          <p:nvPr/>
        </p:nvSpPr>
        <p:spPr>
          <a:xfrm>
            <a:off x="68158" y="6424651"/>
            <a:ext cx="7523582" cy="400110"/>
          </a:xfrm>
          <a:prstGeom prst="rect">
            <a:avLst/>
          </a:prstGeom>
          <a:noFill/>
        </p:spPr>
        <p:txBody>
          <a:bodyPr wrap="square" rtlCol="0">
            <a:spAutoFit/>
          </a:bodyPr>
          <a:lstStyle/>
          <a:p>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American Retail Centre Geographies: Centres</a:t>
            </a:r>
            <a:r>
              <a:rPr lang="en-GB" sz="12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 </a:t>
            </a:r>
            <a:r>
              <a:rPr lang="en-GB" sz="2000" dirty="0">
                <a:solidFill>
                  <a:schemeClr val="accent2"/>
                </a:solidFill>
                <a:latin typeface="Cambria" panose="02040503050406030204" pitchFamily="18" charset="0"/>
                <a:ea typeface="Cambria" panose="02040503050406030204" pitchFamily="18" charset="0"/>
                <a:cs typeface="Big Caslon Medium" panose="02000603090000020003" pitchFamily="2" charset="-79"/>
              </a:rPr>
              <a:t>Characteristics</a:t>
            </a:r>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 &amp; Catchments</a:t>
            </a:r>
          </a:p>
        </p:txBody>
      </p:sp>
      <p:sp>
        <p:nvSpPr>
          <p:cNvPr id="3" name="Rectangle 2"/>
          <p:cNvSpPr/>
          <p:nvPr/>
        </p:nvSpPr>
        <p:spPr>
          <a:xfrm>
            <a:off x="112296" y="2517958"/>
            <a:ext cx="1571470" cy="73598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mbria" panose="02040503050406030204" pitchFamily="18" charset="0"/>
                <a:ea typeface="Cambria" panose="02040503050406030204" pitchFamily="18" charset="0"/>
              </a:rPr>
              <a:t>37 Variables</a:t>
            </a:r>
            <a:endParaRPr lang="en-GB" dirty="0">
              <a:latin typeface="Cambria" panose="02040503050406030204" pitchFamily="18" charset="0"/>
              <a:ea typeface="Cambria" panose="02040503050406030204" pitchFamily="18" charset="0"/>
            </a:endParaRPr>
          </a:p>
        </p:txBody>
      </p:sp>
      <p:sp>
        <p:nvSpPr>
          <p:cNvPr id="23" name="Rectangle 22"/>
          <p:cNvSpPr/>
          <p:nvPr/>
        </p:nvSpPr>
        <p:spPr>
          <a:xfrm>
            <a:off x="1470774" y="1379572"/>
            <a:ext cx="1571470" cy="735980"/>
          </a:xfrm>
          <a:prstGeom prst="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mbria" panose="02040503050406030204" pitchFamily="18" charset="0"/>
                <a:ea typeface="Cambria" panose="02040503050406030204" pitchFamily="18" charset="0"/>
              </a:rPr>
              <a:t>Co-linearity</a:t>
            </a:r>
            <a:endParaRPr lang="en-GB" dirty="0">
              <a:latin typeface="Cambria" panose="02040503050406030204" pitchFamily="18" charset="0"/>
              <a:ea typeface="Cambria" panose="02040503050406030204" pitchFamily="18" charset="0"/>
            </a:endParaRPr>
          </a:p>
        </p:txBody>
      </p:sp>
      <p:sp>
        <p:nvSpPr>
          <p:cNvPr id="24" name="Rectangle 23"/>
          <p:cNvSpPr/>
          <p:nvPr/>
        </p:nvSpPr>
        <p:spPr>
          <a:xfrm>
            <a:off x="3653771" y="1379572"/>
            <a:ext cx="1571470" cy="735980"/>
          </a:xfrm>
          <a:prstGeom prst="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mbria" panose="02040503050406030204" pitchFamily="18" charset="0"/>
                <a:ea typeface="Cambria" panose="02040503050406030204" pitchFamily="18" charset="0"/>
              </a:rPr>
              <a:t>Sensitivity Analysis</a:t>
            </a:r>
            <a:endParaRPr lang="en-GB" dirty="0">
              <a:latin typeface="Cambria" panose="02040503050406030204" pitchFamily="18" charset="0"/>
              <a:ea typeface="Cambria" panose="02040503050406030204" pitchFamily="18" charset="0"/>
            </a:endParaRPr>
          </a:p>
        </p:txBody>
      </p:sp>
      <p:sp>
        <p:nvSpPr>
          <p:cNvPr id="25" name="Rectangle 24"/>
          <p:cNvSpPr/>
          <p:nvPr/>
        </p:nvSpPr>
        <p:spPr>
          <a:xfrm>
            <a:off x="5420856" y="3132055"/>
            <a:ext cx="1571470" cy="73598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mbria" panose="02040503050406030204" pitchFamily="18" charset="0"/>
                <a:ea typeface="Cambria" panose="02040503050406030204" pitchFamily="18" charset="0"/>
              </a:rPr>
              <a:t>31 Variables</a:t>
            </a:r>
            <a:endParaRPr lang="en-GB" dirty="0">
              <a:latin typeface="Cambria" panose="02040503050406030204" pitchFamily="18" charset="0"/>
              <a:ea typeface="Cambria" panose="02040503050406030204" pitchFamily="18" charset="0"/>
            </a:endParaRPr>
          </a:p>
        </p:txBody>
      </p:sp>
      <p:sp>
        <p:nvSpPr>
          <p:cNvPr id="26" name="Rectangle 25"/>
          <p:cNvSpPr/>
          <p:nvPr/>
        </p:nvSpPr>
        <p:spPr>
          <a:xfrm>
            <a:off x="6654156" y="4294491"/>
            <a:ext cx="1571470" cy="735980"/>
          </a:xfrm>
          <a:prstGeom prst="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mbria" panose="02040503050406030204" pitchFamily="18" charset="0"/>
                <a:ea typeface="Cambria" panose="02040503050406030204" pitchFamily="18" charset="0"/>
              </a:rPr>
              <a:t>Choosing </a:t>
            </a:r>
            <a:r>
              <a:rPr lang="en-GB" i="1" dirty="0" smtClean="0">
                <a:latin typeface="Cambria" panose="02040503050406030204" pitchFamily="18" charset="0"/>
                <a:ea typeface="Cambria" panose="02040503050406030204" pitchFamily="18" charset="0"/>
              </a:rPr>
              <a:t>k</a:t>
            </a:r>
            <a:endParaRPr lang="en-GB" dirty="0">
              <a:latin typeface="Cambria" panose="02040503050406030204" pitchFamily="18" charset="0"/>
              <a:ea typeface="Cambria" panose="02040503050406030204" pitchFamily="18" charset="0"/>
            </a:endParaRPr>
          </a:p>
        </p:txBody>
      </p:sp>
      <p:cxnSp>
        <p:nvCxnSpPr>
          <p:cNvPr id="6" name="Curved Connector 5"/>
          <p:cNvCxnSpPr>
            <a:stCxn id="3" idx="0"/>
            <a:endCxn id="23" idx="1"/>
          </p:cNvCxnSpPr>
          <p:nvPr/>
        </p:nvCxnSpPr>
        <p:spPr>
          <a:xfrm rot="5400000" flipH="1" flipV="1">
            <a:off x="799204" y="1846389"/>
            <a:ext cx="770396" cy="572743"/>
          </a:xfrm>
          <a:prstGeom prst="curvedConnector2">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23" idx="3"/>
          </p:cNvCxnSpPr>
          <p:nvPr/>
        </p:nvCxnSpPr>
        <p:spPr>
          <a:xfrm>
            <a:off x="3042244" y="1747562"/>
            <a:ext cx="594150" cy="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p:cNvCxnSpPr>
            <a:stCxn id="24" idx="3"/>
            <a:endCxn id="25" idx="0"/>
          </p:cNvCxnSpPr>
          <p:nvPr/>
        </p:nvCxnSpPr>
        <p:spPr>
          <a:xfrm>
            <a:off x="5225241" y="1747562"/>
            <a:ext cx="981350" cy="1384493"/>
          </a:xfrm>
          <a:prstGeom prst="curvedConnector2">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7778061" y="3132055"/>
            <a:ext cx="1571470" cy="73598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mbria" panose="02040503050406030204" pitchFamily="18" charset="0"/>
                <a:ea typeface="Cambria" panose="02040503050406030204" pitchFamily="18" charset="0"/>
              </a:rPr>
              <a:t>PAM (1)</a:t>
            </a:r>
            <a:endParaRPr lang="en-GB" dirty="0">
              <a:latin typeface="Cambria" panose="02040503050406030204" pitchFamily="18" charset="0"/>
              <a:ea typeface="Cambria" panose="02040503050406030204" pitchFamily="18" charset="0"/>
            </a:endParaRPr>
          </a:p>
        </p:txBody>
      </p:sp>
      <p:sp>
        <p:nvSpPr>
          <p:cNvPr id="34" name="Rectangle 33"/>
          <p:cNvSpPr/>
          <p:nvPr/>
        </p:nvSpPr>
        <p:spPr>
          <a:xfrm>
            <a:off x="10227663" y="3132055"/>
            <a:ext cx="1571470" cy="73598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mbria" panose="02040503050406030204" pitchFamily="18" charset="0"/>
                <a:ea typeface="Cambria" panose="02040503050406030204" pitchFamily="18" charset="0"/>
              </a:rPr>
              <a:t>PAM (2)</a:t>
            </a:r>
            <a:endParaRPr lang="en-GB" dirty="0">
              <a:latin typeface="Cambria" panose="02040503050406030204" pitchFamily="18" charset="0"/>
              <a:ea typeface="Cambria" panose="02040503050406030204" pitchFamily="18" charset="0"/>
            </a:endParaRPr>
          </a:p>
        </p:txBody>
      </p:sp>
      <p:cxnSp>
        <p:nvCxnSpPr>
          <p:cNvPr id="35" name="Curved Connector 34"/>
          <p:cNvCxnSpPr>
            <a:stCxn id="25" idx="2"/>
            <a:endCxn id="26" idx="1"/>
          </p:cNvCxnSpPr>
          <p:nvPr/>
        </p:nvCxnSpPr>
        <p:spPr>
          <a:xfrm rot="16200000" flipH="1">
            <a:off x="6033150" y="4041475"/>
            <a:ext cx="794446" cy="447565"/>
          </a:xfrm>
          <a:prstGeom prst="curvedConnector2">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p:cNvCxnSpPr>
            <a:stCxn id="26" idx="3"/>
            <a:endCxn id="33" idx="2"/>
          </p:cNvCxnSpPr>
          <p:nvPr/>
        </p:nvCxnSpPr>
        <p:spPr>
          <a:xfrm flipV="1">
            <a:off x="8225626" y="3868035"/>
            <a:ext cx="338170" cy="794446"/>
          </a:xfrm>
          <a:prstGeom prst="curvedConnector2">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9021156" y="4294491"/>
            <a:ext cx="1571470" cy="735980"/>
          </a:xfrm>
          <a:prstGeom prst="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mbria" panose="02040503050406030204" pitchFamily="18" charset="0"/>
                <a:ea typeface="Cambria" panose="02040503050406030204" pitchFamily="18" charset="0"/>
              </a:rPr>
              <a:t>Choosing </a:t>
            </a:r>
            <a:r>
              <a:rPr lang="en-GB" i="1" dirty="0" smtClean="0">
                <a:latin typeface="Cambria" panose="02040503050406030204" pitchFamily="18" charset="0"/>
                <a:ea typeface="Cambria" panose="02040503050406030204" pitchFamily="18" charset="0"/>
              </a:rPr>
              <a:t>k</a:t>
            </a:r>
            <a:endParaRPr lang="en-GB" dirty="0">
              <a:latin typeface="Cambria" panose="02040503050406030204" pitchFamily="18" charset="0"/>
              <a:ea typeface="Cambria" panose="02040503050406030204" pitchFamily="18" charset="0"/>
            </a:endParaRPr>
          </a:p>
        </p:txBody>
      </p:sp>
      <p:cxnSp>
        <p:nvCxnSpPr>
          <p:cNvPr id="42" name="Curved Connector 41"/>
          <p:cNvCxnSpPr>
            <a:endCxn id="41" idx="1"/>
          </p:cNvCxnSpPr>
          <p:nvPr/>
        </p:nvCxnSpPr>
        <p:spPr>
          <a:xfrm rot="16200000" flipH="1">
            <a:off x="8395252" y="4036577"/>
            <a:ext cx="794448" cy="457359"/>
          </a:xfrm>
          <a:prstGeom prst="curvedConnector2">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urved Connector 44"/>
          <p:cNvCxnSpPr>
            <a:stCxn id="41" idx="3"/>
          </p:cNvCxnSpPr>
          <p:nvPr/>
        </p:nvCxnSpPr>
        <p:spPr>
          <a:xfrm flipV="1">
            <a:off x="10592626" y="3898285"/>
            <a:ext cx="420772" cy="764196"/>
          </a:xfrm>
          <a:prstGeom prst="curvedConnector2">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Up Arrow 42"/>
          <p:cNvSpPr/>
          <p:nvPr/>
        </p:nvSpPr>
        <p:spPr>
          <a:xfrm>
            <a:off x="8456980" y="2370923"/>
            <a:ext cx="195317" cy="776138"/>
          </a:xfrm>
          <a:prstGeom prst="upArrow">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Up Arrow 50"/>
          <p:cNvSpPr/>
          <p:nvPr/>
        </p:nvSpPr>
        <p:spPr>
          <a:xfrm>
            <a:off x="11001197" y="2370923"/>
            <a:ext cx="196622" cy="837691"/>
          </a:xfrm>
          <a:prstGeom prst="upArrow">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p:cNvSpPr/>
          <p:nvPr/>
        </p:nvSpPr>
        <p:spPr>
          <a:xfrm>
            <a:off x="8537899" y="2002933"/>
            <a:ext cx="2629709" cy="352865"/>
          </a:xfrm>
          <a:prstGeom prst="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mbria" panose="02040503050406030204" pitchFamily="18" charset="0"/>
                <a:ea typeface="Cambria" panose="02040503050406030204" pitchFamily="18" charset="0"/>
              </a:rPr>
              <a:t>Retail Centre Typology</a:t>
            </a:r>
            <a:endParaRPr lang="en-GB" dirty="0">
              <a:latin typeface="Cambria" panose="02040503050406030204" pitchFamily="18" charset="0"/>
              <a:ea typeface="Cambria" panose="02040503050406030204" pitchFamily="18" charset="0"/>
            </a:endParaRPr>
          </a:p>
        </p:txBody>
      </p:sp>
      <p:grpSp>
        <p:nvGrpSpPr>
          <p:cNvPr id="55" name="Group 54"/>
          <p:cNvGrpSpPr/>
          <p:nvPr/>
        </p:nvGrpSpPr>
        <p:grpSpPr>
          <a:xfrm>
            <a:off x="8286973" y="243052"/>
            <a:ext cx="3039835" cy="1504510"/>
            <a:chOff x="8304634" y="-3371"/>
            <a:chExt cx="3039835" cy="1504510"/>
          </a:xfrm>
        </p:grpSpPr>
        <p:sp>
          <p:nvSpPr>
            <p:cNvPr id="44" name="Left Brace 43"/>
            <p:cNvSpPr/>
            <p:nvPr/>
          </p:nvSpPr>
          <p:spPr>
            <a:xfrm rot="5400000">
              <a:off x="9722105" y="-266571"/>
              <a:ext cx="169569" cy="1571470"/>
            </a:xfrm>
            <a:prstGeom prst="leftBrac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6" name="TextBox 45"/>
            <p:cNvSpPr txBox="1"/>
            <p:nvPr/>
          </p:nvSpPr>
          <p:spPr>
            <a:xfrm>
              <a:off x="10191433" y="559802"/>
              <a:ext cx="976176" cy="307777"/>
            </a:xfrm>
            <a:prstGeom prst="rect">
              <a:avLst/>
            </a:prstGeom>
            <a:noFill/>
          </p:spPr>
          <p:txBody>
            <a:bodyPr wrap="square" rtlCol="0">
              <a:spAutoFit/>
            </a:bodyPr>
            <a:lstStyle/>
            <a:p>
              <a:r>
                <a:rPr lang="en-GB" sz="1400" dirty="0" smtClean="0">
                  <a:solidFill>
                    <a:schemeClr val="accent2"/>
                  </a:solidFill>
                  <a:latin typeface="Cambria" panose="02040503050406030204" pitchFamily="18" charset="0"/>
                  <a:ea typeface="Cambria" panose="02040503050406030204" pitchFamily="18" charset="0"/>
                </a:rPr>
                <a:t>Group 2</a:t>
              </a:r>
              <a:endParaRPr lang="en-GB" sz="1400" dirty="0">
                <a:solidFill>
                  <a:schemeClr val="accent2"/>
                </a:solidFill>
                <a:latin typeface="Cambria" panose="02040503050406030204" pitchFamily="18" charset="0"/>
                <a:ea typeface="Cambria" panose="02040503050406030204" pitchFamily="18" charset="0"/>
              </a:endParaRPr>
            </a:p>
          </p:txBody>
        </p:sp>
        <p:sp>
          <p:nvSpPr>
            <p:cNvPr id="56" name="TextBox 55"/>
            <p:cNvSpPr txBox="1"/>
            <p:nvPr/>
          </p:nvSpPr>
          <p:spPr>
            <a:xfrm>
              <a:off x="8630118" y="539506"/>
              <a:ext cx="976176" cy="307777"/>
            </a:xfrm>
            <a:prstGeom prst="rect">
              <a:avLst/>
            </a:prstGeom>
            <a:noFill/>
          </p:spPr>
          <p:txBody>
            <a:bodyPr wrap="square" rtlCol="0">
              <a:spAutoFit/>
            </a:bodyPr>
            <a:lstStyle/>
            <a:p>
              <a:r>
                <a:rPr lang="en-GB" sz="1400" dirty="0" smtClean="0">
                  <a:solidFill>
                    <a:schemeClr val="accent2"/>
                  </a:solidFill>
                  <a:latin typeface="Cambria" panose="02040503050406030204" pitchFamily="18" charset="0"/>
                  <a:ea typeface="Cambria" panose="02040503050406030204" pitchFamily="18" charset="0"/>
                </a:rPr>
                <a:t>Group 1</a:t>
              </a:r>
              <a:endParaRPr lang="en-GB" sz="1400" dirty="0">
                <a:solidFill>
                  <a:schemeClr val="accent2"/>
                </a:solidFill>
                <a:latin typeface="Cambria" panose="02040503050406030204" pitchFamily="18" charset="0"/>
                <a:ea typeface="Cambria" panose="02040503050406030204" pitchFamily="18" charset="0"/>
              </a:endParaRPr>
            </a:p>
          </p:txBody>
        </p:sp>
        <p:sp>
          <p:nvSpPr>
            <p:cNvPr id="57" name="Left Brace 56"/>
            <p:cNvSpPr/>
            <p:nvPr/>
          </p:nvSpPr>
          <p:spPr>
            <a:xfrm rot="5400000">
              <a:off x="10496579" y="688744"/>
              <a:ext cx="206851" cy="802384"/>
            </a:xfrm>
            <a:prstGeom prst="leftBrac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8" name="Left Brace 57"/>
            <p:cNvSpPr/>
            <p:nvPr/>
          </p:nvSpPr>
          <p:spPr>
            <a:xfrm rot="5400000">
              <a:off x="8904583" y="661385"/>
              <a:ext cx="206851" cy="802384"/>
            </a:xfrm>
            <a:prstGeom prst="leftBrac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9" name="TextBox 58"/>
            <p:cNvSpPr txBox="1"/>
            <p:nvPr/>
          </p:nvSpPr>
          <p:spPr>
            <a:xfrm>
              <a:off x="8841446" y="-3371"/>
              <a:ext cx="2159751" cy="307777"/>
            </a:xfrm>
            <a:prstGeom prst="rect">
              <a:avLst/>
            </a:prstGeom>
            <a:noFill/>
          </p:spPr>
          <p:txBody>
            <a:bodyPr wrap="square" rtlCol="0">
              <a:spAutoFit/>
            </a:bodyPr>
            <a:lstStyle/>
            <a:p>
              <a:r>
                <a:rPr lang="en-GB" sz="1400" b="1" dirty="0" smtClean="0">
                  <a:solidFill>
                    <a:schemeClr val="accent2"/>
                  </a:solidFill>
                  <a:latin typeface="Cambria" panose="02040503050406030204" pitchFamily="18" charset="0"/>
                  <a:ea typeface="Cambria" panose="02040503050406030204" pitchFamily="18" charset="0"/>
                </a:rPr>
                <a:t>10,596 retail centres</a:t>
              </a:r>
              <a:endParaRPr lang="en-GB" sz="1400" b="1" dirty="0">
                <a:solidFill>
                  <a:schemeClr val="accent2"/>
                </a:solidFill>
                <a:latin typeface="Cambria" panose="02040503050406030204" pitchFamily="18" charset="0"/>
                <a:ea typeface="Cambria" panose="02040503050406030204" pitchFamily="18" charset="0"/>
              </a:endParaRPr>
            </a:p>
          </p:txBody>
        </p:sp>
        <p:sp>
          <p:nvSpPr>
            <p:cNvPr id="63" name="TextBox 62"/>
            <p:cNvSpPr txBox="1"/>
            <p:nvPr/>
          </p:nvSpPr>
          <p:spPr>
            <a:xfrm>
              <a:off x="8304634" y="1156577"/>
              <a:ext cx="767918" cy="307777"/>
            </a:xfrm>
            <a:prstGeom prst="rect">
              <a:avLst/>
            </a:prstGeom>
            <a:noFill/>
          </p:spPr>
          <p:txBody>
            <a:bodyPr wrap="square" rtlCol="0">
              <a:spAutoFit/>
            </a:bodyPr>
            <a:lstStyle/>
            <a:p>
              <a:r>
                <a:rPr lang="en-GB" sz="1400" dirty="0" smtClean="0">
                  <a:solidFill>
                    <a:schemeClr val="bg1"/>
                  </a:solidFill>
                  <a:latin typeface="Cambria" panose="02040503050406030204" pitchFamily="18" charset="0"/>
                  <a:ea typeface="Cambria" panose="02040503050406030204" pitchFamily="18" charset="0"/>
                </a:rPr>
                <a:t>Type 1</a:t>
              </a:r>
              <a:endParaRPr lang="en-GB" sz="1400" dirty="0">
                <a:solidFill>
                  <a:schemeClr val="bg1"/>
                </a:solidFill>
                <a:latin typeface="Cambria" panose="02040503050406030204" pitchFamily="18" charset="0"/>
                <a:ea typeface="Cambria" panose="02040503050406030204" pitchFamily="18" charset="0"/>
              </a:endParaRPr>
            </a:p>
          </p:txBody>
        </p:sp>
        <p:sp>
          <p:nvSpPr>
            <p:cNvPr id="64" name="TextBox 63"/>
            <p:cNvSpPr txBox="1"/>
            <p:nvPr/>
          </p:nvSpPr>
          <p:spPr>
            <a:xfrm>
              <a:off x="9047945" y="1166003"/>
              <a:ext cx="767918" cy="307777"/>
            </a:xfrm>
            <a:prstGeom prst="rect">
              <a:avLst/>
            </a:prstGeom>
            <a:noFill/>
          </p:spPr>
          <p:txBody>
            <a:bodyPr wrap="square" rtlCol="0">
              <a:spAutoFit/>
            </a:bodyPr>
            <a:lstStyle/>
            <a:p>
              <a:r>
                <a:rPr lang="en-GB" sz="1400" dirty="0" smtClean="0">
                  <a:solidFill>
                    <a:schemeClr val="bg1"/>
                  </a:solidFill>
                  <a:latin typeface="Cambria" panose="02040503050406030204" pitchFamily="18" charset="0"/>
                  <a:ea typeface="Cambria" panose="02040503050406030204" pitchFamily="18" charset="0"/>
                </a:rPr>
                <a:t>Type 2</a:t>
              </a:r>
              <a:endParaRPr lang="en-GB" sz="1400" dirty="0">
                <a:solidFill>
                  <a:schemeClr val="bg1"/>
                </a:solidFill>
                <a:latin typeface="Cambria" panose="02040503050406030204" pitchFamily="18" charset="0"/>
                <a:ea typeface="Cambria" panose="02040503050406030204" pitchFamily="18" charset="0"/>
              </a:endParaRPr>
            </a:p>
          </p:txBody>
        </p:sp>
        <p:sp>
          <p:nvSpPr>
            <p:cNvPr id="65" name="TextBox 64"/>
            <p:cNvSpPr txBox="1"/>
            <p:nvPr/>
          </p:nvSpPr>
          <p:spPr>
            <a:xfrm>
              <a:off x="9833240" y="1183936"/>
              <a:ext cx="767918" cy="307777"/>
            </a:xfrm>
            <a:prstGeom prst="rect">
              <a:avLst/>
            </a:prstGeom>
            <a:noFill/>
          </p:spPr>
          <p:txBody>
            <a:bodyPr wrap="square" rtlCol="0">
              <a:spAutoFit/>
            </a:bodyPr>
            <a:lstStyle/>
            <a:p>
              <a:r>
                <a:rPr lang="en-GB" sz="1400" dirty="0" smtClean="0">
                  <a:solidFill>
                    <a:schemeClr val="bg1"/>
                  </a:solidFill>
                  <a:latin typeface="Cambria" panose="02040503050406030204" pitchFamily="18" charset="0"/>
                  <a:ea typeface="Cambria" panose="02040503050406030204" pitchFamily="18" charset="0"/>
                </a:rPr>
                <a:t>Type 1</a:t>
              </a:r>
              <a:endParaRPr lang="en-GB" sz="1400" dirty="0">
                <a:solidFill>
                  <a:schemeClr val="bg1"/>
                </a:solidFill>
                <a:latin typeface="Cambria" panose="02040503050406030204" pitchFamily="18" charset="0"/>
                <a:ea typeface="Cambria" panose="02040503050406030204" pitchFamily="18" charset="0"/>
              </a:endParaRPr>
            </a:p>
          </p:txBody>
        </p:sp>
        <p:sp>
          <p:nvSpPr>
            <p:cNvPr id="66" name="TextBox 65"/>
            <p:cNvSpPr txBox="1"/>
            <p:nvPr/>
          </p:nvSpPr>
          <p:spPr>
            <a:xfrm>
              <a:off x="10576551" y="1193362"/>
              <a:ext cx="767918" cy="307777"/>
            </a:xfrm>
            <a:prstGeom prst="rect">
              <a:avLst/>
            </a:prstGeom>
            <a:noFill/>
          </p:spPr>
          <p:txBody>
            <a:bodyPr wrap="square" rtlCol="0">
              <a:spAutoFit/>
            </a:bodyPr>
            <a:lstStyle/>
            <a:p>
              <a:r>
                <a:rPr lang="en-GB" sz="1400" dirty="0" smtClean="0">
                  <a:solidFill>
                    <a:schemeClr val="bg1"/>
                  </a:solidFill>
                  <a:latin typeface="Cambria" panose="02040503050406030204" pitchFamily="18" charset="0"/>
                  <a:ea typeface="Cambria" panose="02040503050406030204" pitchFamily="18" charset="0"/>
                </a:rPr>
                <a:t>Type 2</a:t>
              </a:r>
              <a:endParaRPr lang="en-GB" sz="1400" dirty="0">
                <a:solidFill>
                  <a:schemeClr val="bg1"/>
                </a:solidFill>
                <a:latin typeface="Cambria" panose="02040503050406030204" pitchFamily="18" charset="0"/>
                <a:ea typeface="Cambria" panose="02040503050406030204" pitchFamily="18" charset="0"/>
              </a:endParaRPr>
            </a:p>
          </p:txBody>
        </p:sp>
      </p:grpSp>
      <p:pic>
        <p:nvPicPr>
          <p:cNvPr id="69" name="Picture 6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6189" y="160337"/>
            <a:ext cx="2136526" cy="1445741"/>
          </a:xfrm>
          <a:prstGeom prst="rect">
            <a:avLst/>
          </a:prstGeom>
        </p:spPr>
      </p:pic>
      <p:pic>
        <p:nvPicPr>
          <p:cNvPr id="70" name="Picture 6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2296" y="90603"/>
            <a:ext cx="1800556" cy="1218397"/>
          </a:xfrm>
          <a:prstGeom prst="rect">
            <a:avLst/>
          </a:prstGeom>
        </p:spPr>
      </p:pic>
      <p:pic>
        <p:nvPicPr>
          <p:cNvPr id="2050" name="Picture 2" descr="Principal component analysis - Wikipedi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56447" y="160337"/>
            <a:ext cx="1109810" cy="110981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p:cNvPicPr>
            <a:picLocks noChangeAspect="1"/>
          </p:cNvPicPr>
          <p:nvPr/>
        </p:nvPicPr>
        <p:blipFill>
          <a:blip r:embed="rId9"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6654156" y="5100272"/>
            <a:ext cx="1426959" cy="1189391"/>
          </a:xfrm>
          <a:prstGeom prst="rect">
            <a:avLst/>
          </a:prstGeom>
        </p:spPr>
      </p:pic>
      <p:graphicFrame>
        <p:nvGraphicFramePr>
          <p:cNvPr id="75" name="Table 74"/>
          <p:cNvGraphicFramePr>
            <a:graphicFrameLocks noGrp="1"/>
          </p:cNvGraphicFramePr>
          <p:nvPr>
            <p:extLst>
              <p:ext uri="{D42A27DB-BD31-4B8C-83A1-F6EECF244321}">
                <p14:modId xmlns:p14="http://schemas.microsoft.com/office/powerpoint/2010/main" val="2760919347"/>
              </p:ext>
            </p:extLst>
          </p:nvPr>
        </p:nvGraphicFramePr>
        <p:xfrm>
          <a:off x="5030739" y="4707466"/>
          <a:ext cx="1547097" cy="1259315"/>
        </p:xfrm>
        <a:graphic>
          <a:graphicData uri="http://schemas.openxmlformats.org/drawingml/2006/table">
            <a:tbl>
              <a:tblPr/>
              <a:tblGrid>
                <a:gridCol w="369172">
                  <a:extLst>
                    <a:ext uri="{9D8B030D-6E8A-4147-A177-3AD203B41FA5}">
                      <a16:colId xmlns:a16="http://schemas.microsoft.com/office/drawing/2014/main" val="3934441263"/>
                    </a:ext>
                  </a:extLst>
                </a:gridCol>
                <a:gridCol w="1177925">
                  <a:extLst>
                    <a:ext uri="{9D8B030D-6E8A-4147-A177-3AD203B41FA5}">
                      <a16:colId xmlns:a16="http://schemas.microsoft.com/office/drawing/2014/main" val="3522606248"/>
                    </a:ext>
                  </a:extLst>
                </a:gridCol>
              </a:tblGrid>
              <a:tr h="132163">
                <a:tc>
                  <a:txBody>
                    <a:bodyPr/>
                    <a:lstStyle/>
                    <a:p>
                      <a:pPr algn="ctr" fontAlgn="b"/>
                      <a:r>
                        <a:rPr lang="en-GB" sz="800" b="1" i="0" u="none" strike="noStrike" dirty="0">
                          <a:solidFill>
                            <a:srgbClr val="000000"/>
                          </a:solidFill>
                          <a:effectLst/>
                          <a:latin typeface="Bell MT" panose="02020503060305020303" pitchFamily="18" charset="0"/>
                        </a:rPr>
                        <a:t>k</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GB" sz="800" b="1" i="0" u="none" strike="noStrike" dirty="0">
                          <a:solidFill>
                            <a:srgbClr val="000000"/>
                          </a:solidFill>
                          <a:effectLst/>
                          <a:latin typeface="Bell MT" panose="02020503060305020303" pitchFamily="18" charset="0"/>
                        </a:rPr>
                        <a:t>Average Silhouette Score</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33908126"/>
                  </a:ext>
                </a:extLst>
              </a:tr>
              <a:tr h="140894">
                <a:tc>
                  <a:txBody>
                    <a:bodyPr/>
                    <a:lstStyle/>
                    <a:p>
                      <a:pPr algn="ctr" fontAlgn="b"/>
                      <a:r>
                        <a:rPr lang="en-GB" sz="800" b="0" i="0" u="none" strike="noStrike">
                          <a:solidFill>
                            <a:srgbClr val="000000"/>
                          </a:solidFill>
                          <a:effectLst/>
                          <a:latin typeface="Bell MT" panose="02020503060305020303" pitchFamily="18" charset="0"/>
                        </a:rPr>
                        <a:t>2</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b"/>
                      <a:r>
                        <a:rPr lang="en-GB" sz="800" b="0" i="0" u="none" strike="noStrike" dirty="0">
                          <a:solidFill>
                            <a:srgbClr val="000000"/>
                          </a:solidFill>
                          <a:effectLst/>
                          <a:latin typeface="Bell MT" panose="02020503060305020303" pitchFamily="18" charset="0"/>
                        </a:rPr>
                        <a:t>0.091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400825824"/>
                  </a:ext>
                </a:extLst>
              </a:tr>
              <a:tr h="140894">
                <a:tc>
                  <a:txBody>
                    <a:bodyPr/>
                    <a:lstStyle/>
                    <a:p>
                      <a:pPr algn="ctr" fontAlgn="b"/>
                      <a:r>
                        <a:rPr lang="en-GB" sz="800" b="0" i="0" u="none" strike="noStrike">
                          <a:solidFill>
                            <a:srgbClr val="000000"/>
                          </a:solidFill>
                          <a:effectLst/>
                          <a:latin typeface="Bell MT" panose="02020503060305020303" pitchFamily="18" charset="0"/>
                        </a:rPr>
                        <a:t>3</a:t>
                      </a:r>
                    </a:p>
                  </a:txBody>
                  <a:tcPr marL="9525" marR="9525" marT="9525" marB="0" anchor="b">
                    <a:lnL>
                      <a:noFill/>
                    </a:lnL>
                    <a:lnR>
                      <a:noFill/>
                    </a:lnR>
                    <a:lnT>
                      <a:noFill/>
                    </a:lnT>
                    <a:lnB>
                      <a:noFill/>
                    </a:lnB>
                    <a:solidFill>
                      <a:schemeClr val="bg1"/>
                    </a:solidFill>
                  </a:tcPr>
                </a:tc>
                <a:tc>
                  <a:txBody>
                    <a:bodyPr/>
                    <a:lstStyle/>
                    <a:p>
                      <a:pPr algn="ctr" fontAlgn="b"/>
                      <a:r>
                        <a:rPr lang="en-GB" sz="800" b="0" i="0" u="none" strike="noStrike" dirty="0">
                          <a:solidFill>
                            <a:srgbClr val="000000"/>
                          </a:solidFill>
                          <a:effectLst/>
                          <a:latin typeface="Bell MT" panose="02020503060305020303" pitchFamily="18" charset="0"/>
                        </a:rPr>
                        <a:t>0.067</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2679389707"/>
                  </a:ext>
                </a:extLst>
              </a:tr>
              <a:tr h="140894">
                <a:tc>
                  <a:txBody>
                    <a:bodyPr/>
                    <a:lstStyle/>
                    <a:p>
                      <a:pPr algn="ctr" fontAlgn="b"/>
                      <a:r>
                        <a:rPr lang="en-GB" sz="800" b="0" i="0" u="none" strike="noStrike">
                          <a:solidFill>
                            <a:srgbClr val="000000"/>
                          </a:solidFill>
                          <a:effectLst/>
                          <a:latin typeface="Bell MT" panose="02020503060305020303" pitchFamily="18" charset="0"/>
                        </a:rPr>
                        <a:t>4</a:t>
                      </a:r>
                    </a:p>
                  </a:txBody>
                  <a:tcPr marL="9525" marR="9525" marT="9525" marB="0" anchor="b">
                    <a:lnL>
                      <a:noFill/>
                    </a:lnL>
                    <a:lnR>
                      <a:noFill/>
                    </a:lnR>
                    <a:lnT>
                      <a:noFill/>
                    </a:lnT>
                    <a:lnB>
                      <a:noFill/>
                    </a:lnB>
                    <a:solidFill>
                      <a:schemeClr val="bg1"/>
                    </a:solidFill>
                  </a:tcPr>
                </a:tc>
                <a:tc>
                  <a:txBody>
                    <a:bodyPr/>
                    <a:lstStyle/>
                    <a:p>
                      <a:pPr algn="ctr" fontAlgn="b"/>
                      <a:r>
                        <a:rPr lang="en-GB" sz="800" b="0" i="0" u="none" strike="noStrike" dirty="0">
                          <a:solidFill>
                            <a:srgbClr val="000000"/>
                          </a:solidFill>
                          <a:effectLst/>
                          <a:latin typeface="Bell MT" panose="02020503060305020303" pitchFamily="18" charset="0"/>
                        </a:rPr>
                        <a:t>0.055</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10392583"/>
                  </a:ext>
                </a:extLst>
              </a:tr>
              <a:tr h="140894">
                <a:tc>
                  <a:txBody>
                    <a:bodyPr/>
                    <a:lstStyle/>
                    <a:p>
                      <a:pPr algn="ctr" fontAlgn="b"/>
                      <a:r>
                        <a:rPr lang="en-GB" sz="800" b="0" i="0" u="none" strike="noStrike">
                          <a:solidFill>
                            <a:srgbClr val="000000"/>
                          </a:solidFill>
                          <a:effectLst/>
                          <a:latin typeface="Bell MT" panose="02020503060305020303" pitchFamily="18" charset="0"/>
                        </a:rPr>
                        <a:t>5</a:t>
                      </a:r>
                    </a:p>
                  </a:txBody>
                  <a:tcPr marL="9525" marR="9525" marT="9525" marB="0" anchor="b">
                    <a:lnL>
                      <a:noFill/>
                    </a:lnL>
                    <a:lnR>
                      <a:noFill/>
                    </a:lnR>
                    <a:lnT>
                      <a:noFill/>
                    </a:lnT>
                    <a:lnB>
                      <a:noFill/>
                    </a:lnB>
                    <a:solidFill>
                      <a:schemeClr val="bg1"/>
                    </a:solidFill>
                  </a:tcPr>
                </a:tc>
                <a:tc>
                  <a:txBody>
                    <a:bodyPr/>
                    <a:lstStyle/>
                    <a:p>
                      <a:pPr algn="ctr" fontAlgn="b"/>
                      <a:r>
                        <a:rPr lang="en-GB" sz="800" b="0" i="0" u="none" strike="noStrike" dirty="0">
                          <a:solidFill>
                            <a:srgbClr val="000000"/>
                          </a:solidFill>
                          <a:effectLst/>
                          <a:latin typeface="Bell MT" panose="02020503060305020303" pitchFamily="18" charset="0"/>
                        </a:rPr>
                        <a:t>0.026</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316508736"/>
                  </a:ext>
                </a:extLst>
              </a:tr>
              <a:tr h="140894">
                <a:tc>
                  <a:txBody>
                    <a:bodyPr/>
                    <a:lstStyle/>
                    <a:p>
                      <a:pPr algn="ctr" fontAlgn="b"/>
                      <a:r>
                        <a:rPr lang="en-GB" sz="800" b="0" i="0" u="none" strike="noStrike">
                          <a:solidFill>
                            <a:srgbClr val="000000"/>
                          </a:solidFill>
                          <a:effectLst/>
                          <a:latin typeface="Bell MT" panose="02020503060305020303" pitchFamily="18" charset="0"/>
                        </a:rPr>
                        <a:t>6</a:t>
                      </a:r>
                    </a:p>
                  </a:txBody>
                  <a:tcPr marL="9525" marR="9525" marT="9525" marB="0" anchor="b">
                    <a:lnL>
                      <a:noFill/>
                    </a:lnL>
                    <a:lnR>
                      <a:noFill/>
                    </a:lnR>
                    <a:lnT>
                      <a:noFill/>
                    </a:lnT>
                    <a:lnB>
                      <a:noFill/>
                    </a:lnB>
                    <a:solidFill>
                      <a:schemeClr val="bg1"/>
                    </a:solidFill>
                  </a:tcPr>
                </a:tc>
                <a:tc>
                  <a:txBody>
                    <a:bodyPr/>
                    <a:lstStyle/>
                    <a:p>
                      <a:pPr algn="ctr" fontAlgn="b"/>
                      <a:r>
                        <a:rPr lang="en-GB" sz="800" b="0" i="0" u="none" strike="noStrike" dirty="0">
                          <a:solidFill>
                            <a:srgbClr val="000000"/>
                          </a:solidFill>
                          <a:effectLst/>
                          <a:latin typeface="Bell MT" panose="02020503060305020303" pitchFamily="18" charset="0"/>
                        </a:rPr>
                        <a:t>0.031</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644238085"/>
                  </a:ext>
                </a:extLst>
              </a:tr>
              <a:tr h="140894">
                <a:tc>
                  <a:txBody>
                    <a:bodyPr/>
                    <a:lstStyle/>
                    <a:p>
                      <a:pPr algn="ctr" fontAlgn="b"/>
                      <a:r>
                        <a:rPr lang="en-GB" sz="800" b="0" i="0" u="none" strike="noStrike">
                          <a:solidFill>
                            <a:srgbClr val="000000"/>
                          </a:solidFill>
                          <a:effectLst/>
                          <a:latin typeface="Bell MT" panose="02020503060305020303" pitchFamily="18" charset="0"/>
                        </a:rPr>
                        <a:t>7</a:t>
                      </a:r>
                    </a:p>
                  </a:txBody>
                  <a:tcPr marL="9525" marR="9525" marT="9525" marB="0" anchor="b">
                    <a:lnL>
                      <a:noFill/>
                    </a:lnL>
                    <a:lnR>
                      <a:noFill/>
                    </a:lnR>
                    <a:lnT>
                      <a:noFill/>
                    </a:lnT>
                    <a:lnB>
                      <a:noFill/>
                    </a:lnB>
                    <a:solidFill>
                      <a:schemeClr val="bg1"/>
                    </a:solidFill>
                  </a:tcPr>
                </a:tc>
                <a:tc>
                  <a:txBody>
                    <a:bodyPr/>
                    <a:lstStyle/>
                    <a:p>
                      <a:pPr algn="ctr" fontAlgn="b"/>
                      <a:r>
                        <a:rPr lang="en-GB" sz="800" b="0" i="0" u="none" strike="noStrike" dirty="0">
                          <a:solidFill>
                            <a:srgbClr val="000000"/>
                          </a:solidFill>
                          <a:effectLst/>
                          <a:latin typeface="Bell MT" panose="02020503060305020303" pitchFamily="18" charset="0"/>
                        </a:rPr>
                        <a:t>0.037</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911473573"/>
                  </a:ext>
                </a:extLst>
              </a:tr>
              <a:tr h="140894">
                <a:tc>
                  <a:txBody>
                    <a:bodyPr/>
                    <a:lstStyle/>
                    <a:p>
                      <a:pPr algn="ctr" fontAlgn="b"/>
                      <a:r>
                        <a:rPr lang="en-GB" sz="800" b="0" i="0" u="none" strike="noStrike">
                          <a:solidFill>
                            <a:srgbClr val="000000"/>
                          </a:solidFill>
                          <a:effectLst/>
                          <a:latin typeface="Bell MT" panose="02020503060305020303" pitchFamily="18" charset="0"/>
                        </a:rPr>
                        <a:t>8</a:t>
                      </a:r>
                    </a:p>
                  </a:txBody>
                  <a:tcPr marL="9525" marR="9525" marT="9525" marB="0" anchor="b">
                    <a:lnL>
                      <a:noFill/>
                    </a:lnL>
                    <a:lnR>
                      <a:noFill/>
                    </a:lnR>
                    <a:lnT>
                      <a:noFill/>
                    </a:lnT>
                    <a:lnB>
                      <a:noFill/>
                    </a:lnB>
                    <a:solidFill>
                      <a:schemeClr val="bg1"/>
                    </a:solidFill>
                  </a:tcPr>
                </a:tc>
                <a:tc>
                  <a:txBody>
                    <a:bodyPr/>
                    <a:lstStyle/>
                    <a:p>
                      <a:pPr algn="ctr" fontAlgn="b"/>
                      <a:r>
                        <a:rPr lang="en-GB" sz="800" b="0" i="0" u="none" strike="noStrike" dirty="0">
                          <a:solidFill>
                            <a:srgbClr val="000000"/>
                          </a:solidFill>
                          <a:effectLst/>
                          <a:latin typeface="Bell MT" panose="02020503060305020303" pitchFamily="18" charset="0"/>
                        </a:rPr>
                        <a:t>0.027</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3998530174"/>
                  </a:ext>
                </a:extLst>
              </a:tr>
              <a:tr h="140894">
                <a:tc>
                  <a:txBody>
                    <a:bodyPr/>
                    <a:lstStyle/>
                    <a:p>
                      <a:pPr algn="ctr" fontAlgn="b"/>
                      <a:r>
                        <a:rPr lang="en-GB" sz="800" b="0" i="0" u="none" strike="noStrike">
                          <a:solidFill>
                            <a:srgbClr val="000000"/>
                          </a:solidFill>
                          <a:effectLst/>
                          <a:latin typeface="Bell MT" panose="02020503060305020303" pitchFamily="18" charset="0"/>
                        </a:rPr>
                        <a:t>9</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800" b="0" i="0" u="none" strike="noStrike" dirty="0">
                          <a:solidFill>
                            <a:srgbClr val="000000"/>
                          </a:solidFill>
                          <a:effectLst/>
                          <a:latin typeface="Bell MT" panose="02020503060305020303" pitchFamily="18" charset="0"/>
                        </a:rPr>
                        <a:t>0.025</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761006378"/>
                  </a:ext>
                </a:extLst>
              </a:tr>
            </a:tbl>
          </a:graphicData>
        </a:graphic>
      </p:graphicFrame>
    </p:spTree>
    <p:extLst>
      <p:ext uri="{BB962C8B-B14F-4D97-AF65-F5344CB8AC3E}">
        <p14:creationId xmlns:p14="http://schemas.microsoft.com/office/powerpoint/2010/main" val="31630479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16" descr="University of Liverpool logo">
            <a:extLst>
              <a:ext uri="{FF2B5EF4-FFF2-40B4-BE49-F238E27FC236}">
                <a16:creationId xmlns:a16="http://schemas.microsoft.com/office/drawing/2014/main" id="{BED0D07C-5DED-5F4A-BFFE-E7DFA353E1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6891" y="5883287"/>
            <a:ext cx="2274330" cy="9747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Free Icon Download | Twitter logo on black background">
            <a:extLst>
              <a:ext uri="{FF2B5EF4-FFF2-40B4-BE49-F238E27FC236}">
                <a16:creationId xmlns:a16="http://schemas.microsoft.com/office/drawing/2014/main" id="{514A9C6D-7DC6-E449-8661-B42AE153260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3810" b="83175" l="31500" r="70750"/>
                    </a14:imgEffect>
                  </a14:imgLayer>
                </a14:imgProps>
              </a:ext>
              <a:ext uri="{28A0092B-C50C-407E-A947-70E740481C1C}">
                <a14:useLocalDpi xmlns:a14="http://schemas.microsoft.com/office/drawing/2010/main" val="0"/>
              </a:ext>
            </a:extLst>
          </a:blip>
          <a:srcRect l="32635" t="19680" r="30068" b="19680"/>
          <a:stretch/>
        </p:blipFill>
        <p:spPr bwMode="auto">
          <a:xfrm>
            <a:off x="7439891" y="6314790"/>
            <a:ext cx="332424" cy="2837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772965F-AA98-4E44-8463-D58B83A4F612}"/>
              </a:ext>
            </a:extLst>
          </p:cNvPr>
          <p:cNvSpPr txBox="1"/>
          <p:nvPr/>
        </p:nvSpPr>
        <p:spPr>
          <a:xfrm>
            <a:off x="7772315" y="6244989"/>
            <a:ext cx="2274372" cy="400110"/>
          </a:xfrm>
          <a:prstGeom prst="rect">
            <a:avLst/>
          </a:prstGeom>
          <a:noFill/>
        </p:spPr>
        <p:txBody>
          <a:bodyPr wrap="square" rtlCol="0">
            <a:spAutoFit/>
          </a:bodyPr>
          <a:lstStyle/>
          <a:p>
            <a:r>
              <a:rPr lang="en-GB" sz="20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@pj_ballantyne</a:t>
            </a:r>
          </a:p>
        </p:txBody>
      </p:sp>
      <p:sp>
        <p:nvSpPr>
          <p:cNvPr id="13" name="AutoShape 4"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AutoShape 6"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36512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TextBox 17">
            <a:extLst>
              <a:ext uri="{FF2B5EF4-FFF2-40B4-BE49-F238E27FC236}">
                <a16:creationId xmlns:a16="http://schemas.microsoft.com/office/drawing/2014/main" id="{08E2A0BE-7477-DF45-B37B-7F697C017DC5}"/>
              </a:ext>
            </a:extLst>
          </p:cNvPr>
          <p:cNvSpPr txBox="1"/>
          <p:nvPr/>
        </p:nvSpPr>
        <p:spPr>
          <a:xfrm>
            <a:off x="68158" y="6424651"/>
            <a:ext cx="7523582" cy="400110"/>
          </a:xfrm>
          <a:prstGeom prst="rect">
            <a:avLst/>
          </a:prstGeom>
          <a:noFill/>
        </p:spPr>
        <p:txBody>
          <a:bodyPr wrap="square" rtlCol="0">
            <a:spAutoFit/>
          </a:bodyPr>
          <a:lstStyle/>
          <a:p>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American Retail Centre Geographies: Centres</a:t>
            </a:r>
            <a:r>
              <a:rPr lang="en-GB" sz="12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 </a:t>
            </a:r>
            <a:r>
              <a:rPr lang="en-GB" sz="2000" dirty="0">
                <a:solidFill>
                  <a:schemeClr val="accent2"/>
                </a:solidFill>
                <a:latin typeface="Cambria" panose="02040503050406030204" pitchFamily="18" charset="0"/>
                <a:ea typeface="Cambria" panose="02040503050406030204" pitchFamily="18" charset="0"/>
                <a:cs typeface="Big Caslon Medium" panose="02000603090000020003" pitchFamily="2" charset="-79"/>
              </a:rPr>
              <a:t>Characteristics</a:t>
            </a:r>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 &amp; Catchments</a:t>
            </a:r>
          </a:p>
        </p:txBody>
      </p:sp>
      <p:sp>
        <p:nvSpPr>
          <p:cNvPr id="23" name="TextBox 22">
            <a:extLst>
              <a:ext uri="{FF2B5EF4-FFF2-40B4-BE49-F238E27FC236}">
                <a16:creationId xmlns:a16="http://schemas.microsoft.com/office/drawing/2014/main" id="{0CDAAEB6-1BD9-554D-A582-BFFE9B04A43B}"/>
              </a:ext>
            </a:extLst>
          </p:cNvPr>
          <p:cNvSpPr txBox="1"/>
          <p:nvPr/>
        </p:nvSpPr>
        <p:spPr>
          <a:xfrm>
            <a:off x="1354785" y="3585877"/>
            <a:ext cx="2972927" cy="2616101"/>
          </a:xfrm>
          <a:prstGeom prst="rect">
            <a:avLst/>
          </a:prstGeom>
          <a:noFill/>
        </p:spPr>
        <p:txBody>
          <a:bodyPr wrap="square" rtlCol="0">
            <a:spAutoFit/>
          </a:bodyPr>
          <a:lstStyle/>
          <a:p>
            <a:r>
              <a:rPr lang="en-GB" sz="1600" b="1" dirty="0" smtClean="0">
                <a:solidFill>
                  <a:schemeClr val="accent2"/>
                </a:solidFill>
                <a:latin typeface="Cambria" panose="02040503050406030204" pitchFamily="18" charset="0"/>
                <a:ea typeface="Cambria" panose="02040503050406030204" pitchFamily="18" charset="0"/>
                <a:cs typeface="Big Caslon Medium" panose="02000603090000020003" pitchFamily="2" charset="-79"/>
              </a:rPr>
              <a:t>Group 1:</a:t>
            </a:r>
          </a:p>
          <a:p>
            <a:pPr marL="342900" indent="-342900">
              <a:buFont typeface="Arial" panose="020B0604020202020204" pitchFamily="34" charset="0"/>
              <a:buChar char="•"/>
            </a:pPr>
            <a:r>
              <a:rPr lang="en-GB" sz="1600" dirty="0" smtClean="0">
                <a:solidFill>
                  <a:schemeClr val="bg1"/>
                </a:solidFill>
                <a:latin typeface="Cambria" panose="02040503050406030204" pitchFamily="18" charset="0"/>
                <a:ea typeface="Cambria" panose="02040503050406030204" pitchFamily="18" charset="0"/>
                <a:cs typeface="Big Caslon Medium" panose="02000603090000020003" pitchFamily="2" charset="-79"/>
              </a:rPr>
              <a:t>Abundant: </a:t>
            </a:r>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b</a:t>
            </a:r>
            <a:r>
              <a:rPr lang="en-GB" sz="1600" dirty="0" smtClean="0">
                <a:solidFill>
                  <a:schemeClr val="bg1"/>
                </a:solidFill>
                <a:latin typeface="Cambria" panose="02040503050406030204" pitchFamily="18" charset="0"/>
                <a:ea typeface="Cambria" panose="02040503050406030204" pitchFamily="18" charset="0"/>
                <a:cs typeface="Big Caslon Medium" panose="02000603090000020003" pitchFamily="2" charset="-79"/>
              </a:rPr>
              <a:t>ars, consumer &amp; business services</a:t>
            </a:r>
          </a:p>
          <a:p>
            <a:pPr marL="342900" indent="-342900">
              <a:buFont typeface="Arial" panose="020B0604020202020204" pitchFamily="34" charset="0"/>
              <a:buChar char="•"/>
            </a:pPr>
            <a:r>
              <a:rPr lang="en-GB" sz="1600" dirty="0" smtClean="0">
                <a:solidFill>
                  <a:schemeClr val="bg1"/>
                </a:solidFill>
                <a:latin typeface="Cambria" panose="02040503050406030204" pitchFamily="18" charset="0"/>
                <a:ea typeface="Cambria" panose="02040503050406030204" pitchFamily="18" charset="0"/>
                <a:cs typeface="Big Caslon Medium" panose="02000603090000020003" pitchFamily="2" charset="-79"/>
              </a:rPr>
              <a:t>Lots of independents, less popular chains</a:t>
            </a:r>
          </a:p>
          <a:p>
            <a:pPr marL="342900" indent="-342900">
              <a:buFont typeface="Arial" panose="020B0604020202020204" pitchFamily="34" charset="0"/>
              <a:buChar char="•"/>
            </a:pPr>
            <a:r>
              <a:rPr lang="en-GB" sz="1600" dirty="0" smtClean="0">
                <a:solidFill>
                  <a:schemeClr val="bg1"/>
                </a:solidFill>
                <a:latin typeface="Cambria" panose="02040503050406030204" pitchFamily="18" charset="0"/>
                <a:ea typeface="Cambria" panose="02040503050406030204" pitchFamily="18" charset="0"/>
                <a:cs typeface="Big Caslon Medium" panose="02000603090000020003" pitchFamily="2" charset="-79"/>
              </a:rPr>
              <a:t>High density of roads, buildings</a:t>
            </a:r>
          </a:p>
          <a:p>
            <a:pPr marL="342900" indent="-342900">
              <a:buFont typeface="Arial" panose="020B0604020202020204" pitchFamily="34" charset="0"/>
              <a:buChar char="•"/>
            </a:pPr>
            <a:r>
              <a:rPr lang="en-GB" sz="1600" dirty="0" smtClean="0">
                <a:solidFill>
                  <a:schemeClr val="bg1"/>
                </a:solidFill>
                <a:latin typeface="Cambria" panose="02040503050406030204" pitchFamily="18" charset="0"/>
                <a:ea typeface="Cambria" panose="02040503050406030204" pitchFamily="18" charset="0"/>
                <a:cs typeface="Big Caslon Medium" panose="02000603090000020003" pitchFamily="2" charset="-79"/>
              </a:rPr>
              <a:t>Away from retail employment clusters</a:t>
            </a:r>
          </a:p>
          <a:p>
            <a:endParaRPr lang="en-GB" sz="2000" dirty="0">
              <a:solidFill>
                <a:schemeClr val="accent2"/>
              </a:solidFill>
              <a:latin typeface="Big Caslon Medium" panose="02000603090000020003" pitchFamily="2" charset="-79"/>
              <a:cs typeface="Big Caslon Medium" panose="02000603090000020003" pitchFamily="2" charset="-79"/>
            </a:endParaRPr>
          </a:p>
        </p:txBody>
      </p:sp>
      <p:pic>
        <p:nvPicPr>
          <p:cNvPr id="22" name="Picture 21"/>
          <p:cNvPicPr>
            <a:picLocks noChangeAspect="1"/>
          </p:cNvPicPr>
          <p:nvPr/>
        </p:nvPicPr>
        <p:blipFill rotWithShape="1">
          <a:blip r:embed="rId6" cstate="print">
            <a:extLst>
              <a:ext uri="{28A0092B-C50C-407E-A947-70E740481C1C}">
                <a14:useLocalDpi xmlns:a14="http://schemas.microsoft.com/office/drawing/2010/main" val="0"/>
              </a:ext>
            </a:extLst>
          </a:blip>
          <a:srcRect l="67715" b="49956"/>
          <a:stretch/>
        </p:blipFill>
        <p:spPr>
          <a:xfrm>
            <a:off x="1196683" y="120669"/>
            <a:ext cx="3131029" cy="3431969"/>
          </a:xfrm>
          <a:prstGeom prst="rect">
            <a:avLst/>
          </a:prstGeom>
          <a:ln w="19050">
            <a:solidFill>
              <a:schemeClr val="accent2"/>
            </a:solidFill>
          </a:ln>
        </p:spPr>
      </p:pic>
    </p:spTree>
    <p:extLst>
      <p:ext uri="{BB962C8B-B14F-4D97-AF65-F5344CB8AC3E}">
        <p14:creationId xmlns:p14="http://schemas.microsoft.com/office/powerpoint/2010/main" val="36717518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16" descr="University of Liverpool logo">
            <a:extLst>
              <a:ext uri="{FF2B5EF4-FFF2-40B4-BE49-F238E27FC236}">
                <a16:creationId xmlns:a16="http://schemas.microsoft.com/office/drawing/2014/main" id="{BED0D07C-5DED-5F4A-BFFE-E7DFA353E1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6891" y="5883287"/>
            <a:ext cx="2274330" cy="9747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Free Icon Download | Twitter logo on black background">
            <a:extLst>
              <a:ext uri="{FF2B5EF4-FFF2-40B4-BE49-F238E27FC236}">
                <a16:creationId xmlns:a16="http://schemas.microsoft.com/office/drawing/2014/main" id="{514A9C6D-7DC6-E449-8661-B42AE153260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3810" b="83175" l="31500" r="70750"/>
                    </a14:imgEffect>
                  </a14:imgLayer>
                </a14:imgProps>
              </a:ext>
              <a:ext uri="{28A0092B-C50C-407E-A947-70E740481C1C}">
                <a14:useLocalDpi xmlns:a14="http://schemas.microsoft.com/office/drawing/2010/main" val="0"/>
              </a:ext>
            </a:extLst>
          </a:blip>
          <a:srcRect l="32635" t="19680" r="30068" b="19680"/>
          <a:stretch/>
        </p:blipFill>
        <p:spPr bwMode="auto">
          <a:xfrm>
            <a:off x="7439891" y="6314790"/>
            <a:ext cx="332424" cy="2837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772965F-AA98-4E44-8463-D58B83A4F612}"/>
              </a:ext>
            </a:extLst>
          </p:cNvPr>
          <p:cNvSpPr txBox="1"/>
          <p:nvPr/>
        </p:nvSpPr>
        <p:spPr>
          <a:xfrm>
            <a:off x="7772315" y="6244989"/>
            <a:ext cx="2274372" cy="400110"/>
          </a:xfrm>
          <a:prstGeom prst="rect">
            <a:avLst/>
          </a:prstGeom>
          <a:noFill/>
        </p:spPr>
        <p:txBody>
          <a:bodyPr wrap="square" rtlCol="0">
            <a:spAutoFit/>
          </a:bodyPr>
          <a:lstStyle/>
          <a:p>
            <a:r>
              <a:rPr lang="en-GB" sz="20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@pj_ballantyne</a:t>
            </a:r>
          </a:p>
        </p:txBody>
      </p:sp>
      <p:sp>
        <p:nvSpPr>
          <p:cNvPr id="13" name="AutoShape 4"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AutoShape 6"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36512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TextBox 17">
            <a:extLst>
              <a:ext uri="{FF2B5EF4-FFF2-40B4-BE49-F238E27FC236}">
                <a16:creationId xmlns:a16="http://schemas.microsoft.com/office/drawing/2014/main" id="{08E2A0BE-7477-DF45-B37B-7F697C017DC5}"/>
              </a:ext>
            </a:extLst>
          </p:cNvPr>
          <p:cNvSpPr txBox="1"/>
          <p:nvPr/>
        </p:nvSpPr>
        <p:spPr>
          <a:xfrm>
            <a:off x="68158" y="6424651"/>
            <a:ext cx="7523582" cy="400110"/>
          </a:xfrm>
          <a:prstGeom prst="rect">
            <a:avLst/>
          </a:prstGeom>
          <a:noFill/>
        </p:spPr>
        <p:txBody>
          <a:bodyPr wrap="square" rtlCol="0">
            <a:spAutoFit/>
          </a:bodyPr>
          <a:lstStyle/>
          <a:p>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American Retail Centre Geographies: Centres</a:t>
            </a:r>
            <a:r>
              <a:rPr lang="en-GB" sz="12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 </a:t>
            </a:r>
            <a:r>
              <a:rPr lang="en-GB" sz="2000" dirty="0">
                <a:solidFill>
                  <a:schemeClr val="accent2"/>
                </a:solidFill>
                <a:latin typeface="Cambria" panose="02040503050406030204" pitchFamily="18" charset="0"/>
                <a:ea typeface="Cambria" panose="02040503050406030204" pitchFamily="18" charset="0"/>
                <a:cs typeface="Big Caslon Medium" panose="02000603090000020003" pitchFamily="2" charset="-79"/>
              </a:rPr>
              <a:t>Characteristics</a:t>
            </a:r>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 &amp; Catchments</a:t>
            </a:r>
          </a:p>
        </p:txBody>
      </p:sp>
      <p:sp>
        <p:nvSpPr>
          <p:cNvPr id="17" name="TextBox 16">
            <a:extLst>
              <a:ext uri="{FF2B5EF4-FFF2-40B4-BE49-F238E27FC236}">
                <a16:creationId xmlns:a16="http://schemas.microsoft.com/office/drawing/2014/main" id="{0CDAAEB6-1BD9-554D-A582-BFFE9B04A43B}"/>
              </a:ext>
            </a:extLst>
          </p:cNvPr>
          <p:cNvSpPr txBox="1"/>
          <p:nvPr/>
        </p:nvSpPr>
        <p:spPr>
          <a:xfrm>
            <a:off x="7977777" y="3687398"/>
            <a:ext cx="3364268" cy="2123658"/>
          </a:xfrm>
          <a:prstGeom prst="rect">
            <a:avLst/>
          </a:prstGeom>
          <a:noFill/>
        </p:spPr>
        <p:txBody>
          <a:bodyPr wrap="square" rtlCol="0">
            <a:spAutoFit/>
          </a:bodyPr>
          <a:lstStyle/>
          <a:p>
            <a:r>
              <a:rPr lang="en-GB" sz="1600" b="1" dirty="0" smtClean="0">
                <a:solidFill>
                  <a:schemeClr val="accent2"/>
                </a:solidFill>
                <a:latin typeface="Cambria" panose="02040503050406030204" pitchFamily="18" charset="0"/>
                <a:ea typeface="Cambria" panose="02040503050406030204" pitchFamily="18" charset="0"/>
                <a:cs typeface="Big Caslon Medium" panose="02000603090000020003" pitchFamily="2" charset="-79"/>
              </a:rPr>
              <a:t>Group 2:</a:t>
            </a:r>
          </a:p>
          <a:p>
            <a:pPr marL="342900" indent="-342900">
              <a:buFont typeface="Arial" panose="020B0604020202020204" pitchFamily="34" charset="0"/>
              <a:buChar char="•"/>
            </a:pPr>
            <a:r>
              <a:rPr lang="en-GB" sz="1600" dirty="0" smtClean="0">
                <a:solidFill>
                  <a:schemeClr val="bg1"/>
                </a:solidFill>
                <a:latin typeface="Cambria" panose="02040503050406030204" pitchFamily="18" charset="0"/>
                <a:ea typeface="Cambria" panose="02040503050406030204" pitchFamily="18" charset="0"/>
                <a:cs typeface="Big Caslon Medium" panose="02000603090000020003" pitchFamily="2" charset="-79"/>
              </a:rPr>
              <a:t>Abundant: food, clothes/footwear, CTN/gasoline</a:t>
            </a:r>
          </a:p>
          <a:p>
            <a:pPr marL="342900" indent="-342900">
              <a:buFont typeface="Arial" panose="020B0604020202020204" pitchFamily="34" charset="0"/>
              <a:buChar char="•"/>
            </a:pPr>
            <a:r>
              <a:rPr lang="en-GB" sz="1600" dirty="0" smtClean="0">
                <a:solidFill>
                  <a:schemeClr val="bg1"/>
                </a:solidFill>
                <a:latin typeface="Cambria" panose="02040503050406030204" pitchFamily="18" charset="0"/>
                <a:ea typeface="Cambria" panose="02040503050406030204" pitchFamily="18" charset="0"/>
                <a:cs typeface="Big Caslon Medium" panose="02000603090000020003" pitchFamily="2" charset="-79"/>
              </a:rPr>
              <a:t>Very diverse offering, lots of popular brands </a:t>
            </a:r>
          </a:p>
          <a:p>
            <a:pPr marL="342900" indent="-342900">
              <a:buFont typeface="Arial" panose="020B0604020202020204" pitchFamily="34" charset="0"/>
              <a:buChar char="•"/>
            </a:pPr>
            <a:r>
              <a:rPr lang="en-GB" sz="1600" dirty="0" smtClean="0">
                <a:solidFill>
                  <a:schemeClr val="bg1"/>
                </a:solidFill>
                <a:latin typeface="Cambria" panose="02040503050406030204" pitchFamily="18" charset="0"/>
                <a:ea typeface="Cambria" panose="02040503050406030204" pitchFamily="18" charset="0"/>
                <a:cs typeface="Big Caslon Medium" panose="02000603090000020003" pitchFamily="2" charset="-79"/>
              </a:rPr>
              <a:t>Low density of roads, buildings</a:t>
            </a:r>
          </a:p>
          <a:p>
            <a:pPr marL="342900" indent="-342900">
              <a:buFont typeface="Arial" panose="020B0604020202020204" pitchFamily="34" charset="0"/>
              <a:buChar char="•"/>
            </a:pPr>
            <a:r>
              <a:rPr lang="en-GB" sz="1600" dirty="0" smtClean="0">
                <a:solidFill>
                  <a:schemeClr val="bg1"/>
                </a:solidFill>
                <a:latin typeface="Cambria" panose="02040503050406030204" pitchFamily="18" charset="0"/>
                <a:ea typeface="Cambria" panose="02040503050406030204" pitchFamily="18" charset="0"/>
                <a:cs typeface="Big Caslon Medium" panose="02000603090000020003" pitchFamily="2" charset="-79"/>
              </a:rPr>
              <a:t>In clusters of retail employment</a:t>
            </a:r>
          </a:p>
          <a:p>
            <a:endParaRPr lang="en-GB" sz="2000" dirty="0">
              <a:solidFill>
                <a:schemeClr val="accent2"/>
              </a:solidFill>
              <a:latin typeface="Big Caslon Medium" panose="02000603090000020003" pitchFamily="2" charset="-79"/>
              <a:cs typeface="Big Caslon Medium" panose="02000603090000020003" pitchFamily="2" charset="-79"/>
            </a:endParaRPr>
          </a:p>
        </p:txBody>
      </p:sp>
      <p:sp>
        <p:nvSpPr>
          <p:cNvPr id="26" name="TextBox 25">
            <a:extLst>
              <a:ext uri="{FF2B5EF4-FFF2-40B4-BE49-F238E27FC236}">
                <a16:creationId xmlns:a16="http://schemas.microsoft.com/office/drawing/2014/main" id="{0CDAAEB6-1BD9-554D-A582-BFFE9B04A43B}"/>
              </a:ext>
            </a:extLst>
          </p:cNvPr>
          <p:cNvSpPr txBox="1"/>
          <p:nvPr/>
        </p:nvSpPr>
        <p:spPr>
          <a:xfrm>
            <a:off x="1354785" y="3585877"/>
            <a:ext cx="2972927" cy="2616101"/>
          </a:xfrm>
          <a:prstGeom prst="rect">
            <a:avLst/>
          </a:prstGeom>
          <a:noFill/>
        </p:spPr>
        <p:txBody>
          <a:bodyPr wrap="square" rtlCol="0">
            <a:spAutoFit/>
          </a:bodyPr>
          <a:lstStyle/>
          <a:p>
            <a:r>
              <a:rPr lang="en-GB" sz="1600" b="1" dirty="0" smtClean="0">
                <a:solidFill>
                  <a:schemeClr val="bg1">
                    <a:lumMod val="50000"/>
                  </a:schemeClr>
                </a:solidFill>
                <a:latin typeface="Cambria" panose="02040503050406030204" pitchFamily="18" charset="0"/>
                <a:ea typeface="Cambria" panose="02040503050406030204" pitchFamily="18" charset="0"/>
                <a:cs typeface="Big Caslon Medium" panose="02000603090000020003" pitchFamily="2" charset="-79"/>
              </a:rPr>
              <a:t>Group 1:</a:t>
            </a:r>
          </a:p>
          <a:p>
            <a:pPr marL="342900" indent="-342900">
              <a:buFont typeface="Arial" panose="020B0604020202020204" pitchFamily="34" charset="0"/>
              <a:buChar char="•"/>
            </a:pPr>
            <a:r>
              <a:rPr lang="en-GB" sz="1600" dirty="0" smtClean="0">
                <a:solidFill>
                  <a:schemeClr val="bg1">
                    <a:lumMod val="50000"/>
                  </a:schemeClr>
                </a:solidFill>
                <a:latin typeface="Cambria" panose="02040503050406030204" pitchFamily="18" charset="0"/>
                <a:ea typeface="Cambria" panose="02040503050406030204" pitchFamily="18" charset="0"/>
                <a:cs typeface="Big Caslon Medium" panose="02000603090000020003" pitchFamily="2" charset="-79"/>
              </a:rPr>
              <a:t>Abundant: </a:t>
            </a:r>
            <a:r>
              <a:rPr lang="en-GB" sz="1600" dirty="0">
                <a:solidFill>
                  <a:schemeClr val="bg1">
                    <a:lumMod val="50000"/>
                  </a:schemeClr>
                </a:solidFill>
                <a:latin typeface="Cambria" panose="02040503050406030204" pitchFamily="18" charset="0"/>
                <a:ea typeface="Cambria" panose="02040503050406030204" pitchFamily="18" charset="0"/>
                <a:cs typeface="Big Caslon Medium" panose="02000603090000020003" pitchFamily="2" charset="-79"/>
              </a:rPr>
              <a:t>b</a:t>
            </a:r>
            <a:r>
              <a:rPr lang="en-GB" sz="1600" dirty="0" smtClean="0">
                <a:solidFill>
                  <a:schemeClr val="bg1">
                    <a:lumMod val="50000"/>
                  </a:schemeClr>
                </a:solidFill>
                <a:latin typeface="Cambria" panose="02040503050406030204" pitchFamily="18" charset="0"/>
                <a:ea typeface="Cambria" panose="02040503050406030204" pitchFamily="18" charset="0"/>
                <a:cs typeface="Big Caslon Medium" panose="02000603090000020003" pitchFamily="2" charset="-79"/>
              </a:rPr>
              <a:t>ars, consumer &amp; business services</a:t>
            </a:r>
          </a:p>
          <a:p>
            <a:pPr marL="342900" indent="-342900">
              <a:buFont typeface="Arial" panose="020B0604020202020204" pitchFamily="34" charset="0"/>
              <a:buChar char="•"/>
            </a:pPr>
            <a:r>
              <a:rPr lang="en-GB" sz="1600" dirty="0" smtClean="0">
                <a:solidFill>
                  <a:schemeClr val="bg1">
                    <a:lumMod val="50000"/>
                  </a:schemeClr>
                </a:solidFill>
                <a:latin typeface="Cambria" panose="02040503050406030204" pitchFamily="18" charset="0"/>
                <a:ea typeface="Cambria" panose="02040503050406030204" pitchFamily="18" charset="0"/>
                <a:cs typeface="Big Caslon Medium" panose="02000603090000020003" pitchFamily="2" charset="-79"/>
              </a:rPr>
              <a:t>Lots of independents, less popular chains</a:t>
            </a:r>
          </a:p>
          <a:p>
            <a:pPr marL="342900" indent="-342900">
              <a:buFont typeface="Arial" panose="020B0604020202020204" pitchFamily="34" charset="0"/>
              <a:buChar char="•"/>
            </a:pPr>
            <a:r>
              <a:rPr lang="en-GB" sz="1600" dirty="0" smtClean="0">
                <a:solidFill>
                  <a:schemeClr val="bg1">
                    <a:lumMod val="50000"/>
                  </a:schemeClr>
                </a:solidFill>
                <a:latin typeface="Cambria" panose="02040503050406030204" pitchFamily="18" charset="0"/>
                <a:ea typeface="Cambria" panose="02040503050406030204" pitchFamily="18" charset="0"/>
                <a:cs typeface="Big Caslon Medium" panose="02000603090000020003" pitchFamily="2" charset="-79"/>
              </a:rPr>
              <a:t>High density of roads, buildings</a:t>
            </a:r>
          </a:p>
          <a:p>
            <a:pPr marL="342900" indent="-342900">
              <a:buFont typeface="Arial" panose="020B0604020202020204" pitchFamily="34" charset="0"/>
              <a:buChar char="•"/>
            </a:pPr>
            <a:r>
              <a:rPr lang="en-GB" sz="1600" dirty="0" smtClean="0">
                <a:solidFill>
                  <a:schemeClr val="bg1">
                    <a:lumMod val="50000"/>
                  </a:schemeClr>
                </a:solidFill>
                <a:latin typeface="Cambria" panose="02040503050406030204" pitchFamily="18" charset="0"/>
                <a:ea typeface="Cambria" panose="02040503050406030204" pitchFamily="18" charset="0"/>
                <a:cs typeface="Big Caslon Medium" panose="02000603090000020003" pitchFamily="2" charset="-79"/>
              </a:rPr>
              <a:t>Away from retail employment clusters</a:t>
            </a:r>
          </a:p>
          <a:p>
            <a:endParaRPr lang="en-GB" sz="2000" dirty="0">
              <a:solidFill>
                <a:schemeClr val="accent2"/>
              </a:solidFill>
              <a:latin typeface="Big Caslon Medium" panose="02000603090000020003" pitchFamily="2" charset="-79"/>
              <a:cs typeface="Big Caslon Medium" panose="02000603090000020003" pitchFamily="2" charset="-79"/>
            </a:endParaRPr>
          </a:p>
        </p:txBody>
      </p:sp>
      <p:pic>
        <p:nvPicPr>
          <p:cNvPr id="19" name="Picture 18"/>
          <p:cNvPicPr>
            <a:picLocks noChangeAspect="1"/>
          </p:cNvPicPr>
          <p:nvPr/>
        </p:nvPicPr>
        <p:blipFill rotWithShape="1">
          <a:blip r:embed="rId6" cstate="print">
            <a:extLst>
              <a:ext uri="{28A0092B-C50C-407E-A947-70E740481C1C}">
                <a14:useLocalDpi xmlns:a14="http://schemas.microsoft.com/office/drawing/2010/main" val="0"/>
              </a:ext>
            </a:extLst>
          </a:blip>
          <a:srcRect l="33306" r="32162" b="49784"/>
          <a:stretch/>
        </p:blipFill>
        <p:spPr>
          <a:xfrm>
            <a:off x="8132470" y="207439"/>
            <a:ext cx="3348841" cy="3443844"/>
          </a:xfrm>
          <a:prstGeom prst="rect">
            <a:avLst/>
          </a:prstGeom>
          <a:ln w="19050">
            <a:solidFill>
              <a:schemeClr val="accent2"/>
            </a:solidFill>
          </a:ln>
        </p:spPr>
      </p:pic>
      <p:pic>
        <p:nvPicPr>
          <p:cNvPr id="21" name="Picture 20"/>
          <p:cNvPicPr>
            <a:picLocks noChangeAspect="1"/>
          </p:cNvPicPr>
          <p:nvPr/>
        </p:nvPicPr>
        <p:blipFill rotWithShape="1">
          <a:blip r:embed="rId7" cstate="print">
            <a:duotone>
              <a:schemeClr val="bg2">
                <a:shade val="45000"/>
                <a:satMod val="135000"/>
              </a:scheme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67715" b="49956"/>
          <a:stretch/>
        </p:blipFill>
        <p:spPr>
          <a:xfrm>
            <a:off x="1196683" y="120669"/>
            <a:ext cx="3131029" cy="3431969"/>
          </a:xfrm>
          <a:prstGeom prst="rect">
            <a:avLst/>
          </a:prstGeom>
          <a:ln w="19050">
            <a:noFill/>
          </a:ln>
        </p:spPr>
      </p:pic>
    </p:spTree>
    <p:extLst>
      <p:ext uri="{BB962C8B-B14F-4D97-AF65-F5344CB8AC3E}">
        <p14:creationId xmlns:p14="http://schemas.microsoft.com/office/powerpoint/2010/main" val="14133229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16" descr="University of Liverpool logo">
            <a:extLst>
              <a:ext uri="{FF2B5EF4-FFF2-40B4-BE49-F238E27FC236}">
                <a16:creationId xmlns:a16="http://schemas.microsoft.com/office/drawing/2014/main" id="{BED0D07C-5DED-5F4A-BFFE-E7DFA353E1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6891" y="5883287"/>
            <a:ext cx="2274330" cy="9747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Free Icon Download | Twitter logo on black background">
            <a:extLst>
              <a:ext uri="{FF2B5EF4-FFF2-40B4-BE49-F238E27FC236}">
                <a16:creationId xmlns:a16="http://schemas.microsoft.com/office/drawing/2014/main" id="{514A9C6D-7DC6-E449-8661-B42AE153260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3810" b="83175" l="31500" r="70750"/>
                    </a14:imgEffect>
                  </a14:imgLayer>
                </a14:imgProps>
              </a:ext>
              <a:ext uri="{28A0092B-C50C-407E-A947-70E740481C1C}">
                <a14:useLocalDpi xmlns:a14="http://schemas.microsoft.com/office/drawing/2010/main" val="0"/>
              </a:ext>
            </a:extLst>
          </a:blip>
          <a:srcRect l="32635" t="19680" r="30068" b="19680"/>
          <a:stretch/>
        </p:blipFill>
        <p:spPr bwMode="auto">
          <a:xfrm>
            <a:off x="7439891" y="6314790"/>
            <a:ext cx="332424" cy="2837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772965F-AA98-4E44-8463-D58B83A4F612}"/>
              </a:ext>
            </a:extLst>
          </p:cNvPr>
          <p:cNvSpPr txBox="1"/>
          <p:nvPr/>
        </p:nvSpPr>
        <p:spPr>
          <a:xfrm>
            <a:off x="7772315" y="6244989"/>
            <a:ext cx="2274372" cy="400110"/>
          </a:xfrm>
          <a:prstGeom prst="rect">
            <a:avLst/>
          </a:prstGeom>
          <a:noFill/>
        </p:spPr>
        <p:txBody>
          <a:bodyPr wrap="square" rtlCol="0">
            <a:spAutoFit/>
          </a:bodyPr>
          <a:lstStyle/>
          <a:p>
            <a:r>
              <a:rPr lang="en-GB" sz="20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@pj_ballantyne</a:t>
            </a:r>
          </a:p>
        </p:txBody>
      </p:sp>
      <p:sp>
        <p:nvSpPr>
          <p:cNvPr id="13" name="AutoShape 4"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AutoShape 6"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36512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TextBox 17">
            <a:extLst>
              <a:ext uri="{FF2B5EF4-FFF2-40B4-BE49-F238E27FC236}">
                <a16:creationId xmlns:a16="http://schemas.microsoft.com/office/drawing/2014/main" id="{08E2A0BE-7477-DF45-B37B-7F697C017DC5}"/>
              </a:ext>
            </a:extLst>
          </p:cNvPr>
          <p:cNvSpPr txBox="1"/>
          <p:nvPr/>
        </p:nvSpPr>
        <p:spPr>
          <a:xfrm>
            <a:off x="68158" y="6424651"/>
            <a:ext cx="7523582" cy="400110"/>
          </a:xfrm>
          <a:prstGeom prst="rect">
            <a:avLst/>
          </a:prstGeom>
          <a:noFill/>
        </p:spPr>
        <p:txBody>
          <a:bodyPr wrap="square" rtlCol="0">
            <a:spAutoFit/>
          </a:bodyPr>
          <a:lstStyle/>
          <a:p>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American Retail Centre Geographies: Centres</a:t>
            </a:r>
            <a:r>
              <a:rPr lang="en-GB" sz="12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 </a:t>
            </a:r>
            <a:r>
              <a:rPr lang="en-GB" sz="2000" dirty="0">
                <a:solidFill>
                  <a:schemeClr val="accent2"/>
                </a:solidFill>
                <a:latin typeface="Cambria" panose="02040503050406030204" pitchFamily="18" charset="0"/>
                <a:ea typeface="Cambria" panose="02040503050406030204" pitchFamily="18" charset="0"/>
                <a:cs typeface="Big Caslon Medium" panose="02000603090000020003" pitchFamily="2" charset="-79"/>
              </a:rPr>
              <a:t>Characteristics</a:t>
            </a:r>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 &amp; Catchments</a:t>
            </a:r>
          </a:p>
        </p:txBody>
      </p:sp>
      <p:graphicFrame>
        <p:nvGraphicFramePr>
          <p:cNvPr id="5" name="Table 4"/>
          <p:cNvGraphicFramePr>
            <a:graphicFrameLocks noGrp="1"/>
          </p:cNvGraphicFramePr>
          <p:nvPr>
            <p:extLst>
              <p:ext uri="{D42A27DB-BD31-4B8C-83A1-F6EECF244321}">
                <p14:modId xmlns:p14="http://schemas.microsoft.com/office/powerpoint/2010/main" val="1577951655"/>
              </p:ext>
            </p:extLst>
          </p:nvPr>
        </p:nvGraphicFramePr>
        <p:xfrm>
          <a:off x="365125" y="631048"/>
          <a:ext cx="7357848" cy="5057485"/>
        </p:xfrm>
        <a:graphic>
          <a:graphicData uri="http://schemas.openxmlformats.org/drawingml/2006/table">
            <a:tbl>
              <a:tblPr/>
              <a:tblGrid>
                <a:gridCol w="1319134">
                  <a:extLst>
                    <a:ext uri="{9D8B030D-6E8A-4147-A177-3AD203B41FA5}">
                      <a16:colId xmlns:a16="http://schemas.microsoft.com/office/drawing/2014/main" val="3512062570"/>
                    </a:ext>
                  </a:extLst>
                </a:gridCol>
                <a:gridCol w="1686970">
                  <a:extLst>
                    <a:ext uri="{9D8B030D-6E8A-4147-A177-3AD203B41FA5}">
                      <a16:colId xmlns:a16="http://schemas.microsoft.com/office/drawing/2014/main" val="3860243703"/>
                    </a:ext>
                  </a:extLst>
                </a:gridCol>
                <a:gridCol w="2480420">
                  <a:extLst>
                    <a:ext uri="{9D8B030D-6E8A-4147-A177-3AD203B41FA5}">
                      <a16:colId xmlns:a16="http://schemas.microsoft.com/office/drawing/2014/main" val="2157490668"/>
                    </a:ext>
                  </a:extLst>
                </a:gridCol>
                <a:gridCol w="1871324">
                  <a:extLst>
                    <a:ext uri="{9D8B030D-6E8A-4147-A177-3AD203B41FA5}">
                      <a16:colId xmlns:a16="http://schemas.microsoft.com/office/drawing/2014/main" val="287870366"/>
                    </a:ext>
                  </a:extLst>
                </a:gridCol>
              </a:tblGrid>
              <a:tr h="147081">
                <a:tc>
                  <a:txBody>
                    <a:bodyPr/>
                    <a:lstStyle/>
                    <a:p>
                      <a:pPr algn="ctr" fontAlgn="b"/>
                      <a:r>
                        <a:rPr lang="en-GB" sz="1100" b="1" i="0" u="none" strike="noStrike">
                          <a:solidFill>
                            <a:srgbClr val="000000"/>
                          </a:solidFill>
                          <a:effectLst/>
                          <a:latin typeface="Bell MT" panose="02020503060305020303" pitchFamily="18" charset="0"/>
                        </a:rPr>
                        <a:t>Group </a:t>
                      </a:r>
                    </a:p>
                  </a:txBody>
                  <a:tcPr marL="5657" marR="5657" marT="565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100" b="1" i="0" u="none" strike="noStrike">
                          <a:solidFill>
                            <a:srgbClr val="000000"/>
                          </a:solidFill>
                          <a:effectLst/>
                          <a:latin typeface="Bell MT" panose="02020503060305020303" pitchFamily="18" charset="0"/>
                        </a:rPr>
                        <a:t>Type</a:t>
                      </a:r>
                    </a:p>
                  </a:txBody>
                  <a:tcPr marL="5657" marR="5657" marT="565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100" b="1" i="0" u="none" strike="noStrike">
                          <a:solidFill>
                            <a:srgbClr val="000000"/>
                          </a:solidFill>
                          <a:effectLst/>
                          <a:latin typeface="Bell MT" panose="02020503060305020303" pitchFamily="18" charset="0"/>
                        </a:rPr>
                        <a:t>Characteristics</a:t>
                      </a:r>
                    </a:p>
                  </a:txBody>
                  <a:tcPr marL="5657" marR="5657" marT="565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100" b="1" i="0" u="none" strike="noStrike">
                          <a:solidFill>
                            <a:srgbClr val="000000"/>
                          </a:solidFill>
                          <a:effectLst/>
                          <a:latin typeface="Bell MT" panose="02020503060305020303" pitchFamily="18" charset="0"/>
                        </a:rPr>
                        <a:t>Examples</a:t>
                      </a:r>
                    </a:p>
                  </a:txBody>
                  <a:tcPr marL="5657" marR="5657" marT="565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24685829"/>
                  </a:ext>
                </a:extLst>
              </a:tr>
              <a:tr h="892669">
                <a:tc rowSpan="2">
                  <a:txBody>
                    <a:bodyPr/>
                    <a:lstStyle/>
                    <a:p>
                      <a:pPr algn="l" fontAlgn="ctr"/>
                      <a:r>
                        <a:rPr lang="en-GB" sz="1100" b="0" i="0" u="none" strike="noStrike">
                          <a:solidFill>
                            <a:srgbClr val="000000"/>
                          </a:solidFill>
                          <a:effectLst/>
                          <a:latin typeface="Bell MT" panose="02020503060305020303" pitchFamily="18" charset="0"/>
                        </a:rPr>
                        <a:t>1. Independent Urban Retail Centres</a:t>
                      </a:r>
                    </a:p>
                  </a:txBody>
                  <a:tcPr marL="5657" marR="5657" marT="565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GB" sz="1100" b="0" i="0" u="none" strike="noStrike">
                          <a:solidFill>
                            <a:srgbClr val="000000"/>
                          </a:solidFill>
                          <a:effectLst/>
                          <a:latin typeface="Bell MT" panose="02020503060305020303" pitchFamily="18" charset="0"/>
                        </a:rPr>
                        <a:t>1.1. Large City Centres and Downtown Districts</a:t>
                      </a:r>
                    </a:p>
                  </a:txBody>
                  <a:tcPr marL="5657" marR="5657" marT="565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GB" sz="1100" b="0" i="0" u="none" strike="noStrike">
                          <a:solidFill>
                            <a:srgbClr val="000000"/>
                          </a:solidFill>
                          <a:effectLst/>
                          <a:latin typeface="Bell MT" panose="02020503060305020303" pitchFamily="18" charset="0"/>
                        </a:rPr>
                        <a:t>Largest in this group centres, located in areas with high road, residential and retail building densities. Centres comprise a high diversity of retail categories, and have an abundance of consumer services, restaurants and fitness facilities.</a:t>
                      </a:r>
                    </a:p>
                  </a:txBody>
                  <a:tcPr marL="5657" marR="5657" marT="565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GB" sz="1100" b="0" i="0" u="none" strike="noStrike">
                          <a:solidFill>
                            <a:srgbClr val="000000"/>
                          </a:solidFill>
                          <a:effectLst/>
                          <a:latin typeface="Bell MT" panose="02020503060305020303" pitchFamily="18" charset="0"/>
                        </a:rPr>
                        <a:t>CBD's of major cities (e.g. San Francisco, Chicago, Houston, Boston).</a:t>
                      </a:r>
                    </a:p>
                  </a:txBody>
                  <a:tcPr marL="5657" marR="5657" marT="565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922114004"/>
                  </a:ext>
                </a:extLst>
              </a:tr>
              <a:tr h="1019385">
                <a:tc vMerge="1">
                  <a:txBody>
                    <a:bodyPr/>
                    <a:lstStyle/>
                    <a:p>
                      <a:endParaRPr lang="en-GB"/>
                    </a:p>
                  </a:txBody>
                  <a:tcPr/>
                </a:tc>
                <a:tc>
                  <a:txBody>
                    <a:bodyPr/>
                    <a:lstStyle/>
                    <a:p>
                      <a:pPr algn="ctr" fontAlgn="ctr"/>
                      <a:r>
                        <a:rPr lang="en-GB" sz="1100" b="0" i="0" u="none" strike="noStrike">
                          <a:solidFill>
                            <a:srgbClr val="000000"/>
                          </a:solidFill>
                          <a:effectLst/>
                          <a:latin typeface="Bell MT" panose="02020503060305020303" pitchFamily="18" charset="0"/>
                        </a:rPr>
                        <a:t>1.2. Secondary Urban Retail Centres and Main Streets</a:t>
                      </a:r>
                    </a:p>
                  </a:txBody>
                  <a:tcPr marL="5657" marR="5657" marT="565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GB" sz="1100" b="0" i="0" u="none" strike="noStrike">
                          <a:solidFill>
                            <a:srgbClr val="000000"/>
                          </a:solidFill>
                          <a:effectLst/>
                          <a:latin typeface="Bell MT" panose="02020503060305020303" pitchFamily="18" charset="0"/>
                        </a:rPr>
                        <a:t>Abundance of independents and bars, with similarly high proportions of consumer services, business services and fitness facilities. These centres are typically more compact in morphology, but located in similar high-density (roads, buildings) urban areas, often at major intersections.</a:t>
                      </a:r>
                    </a:p>
                  </a:txBody>
                  <a:tcPr marL="5657" marR="5657" marT="565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GB" sz="1100" b="0" i="0" u="none" strike="noStrike">
                          <a:solidFill>
                            <a:srgbClr val="000000"/>
                          </a:solidFill>
                          <a:effectLst/>
                          <a:latin typeface="Bell MT" panose="02020503060305020303" pitchFamily="18" charset="0"/>
                        </a:rPr>
                        <a:t>Cores of smaller neighbourhoods (e.g. Kenosha (WI), Portsmouth (NH), Tallahasee (FL), Fresno (CA).</a:t>
                      </a:r>
                    </a:p>
                  </a:txBody>
                  <a:tcPr marL="5657" marR="5657" marT="565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758742477"/>
                  </a:ext>
                </a:extLst>
              </a:tr>
              <a:tr h="1146101">
                <a:tc rowSpan="2">
                  <a:txBody>
                    <a:bodyPr/>
                    <a:lstStyle/>
                    <a:p>
                      <a:pPr algn="l" fontAlgn="ctr"/>
                      <a:r>
                        <a:rPr lang="en-GB" sz="1100" b="0" i="0" u="none" strike="noStrike">
                          <a:solidFill>
                            <a:srgbClr val="000000"/>
                          </a:solidFill>
                          <a:effectLst/>
                          <a:latin typeface="Bell MT" panose="02020503060305020303" pitchFamily="18" charset="0"/>
                        </a:rPr>
                        <a:t>2. Diverse Chain Retail Developments</a:t>
                      </a:r>
                    </a:p>
                  </a:txBody>
                  <a:tcPr marL="5657" marR="5657" marT="565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GB" sz="1100" b="0" i="0" u="none" strike="noStrike">
                          <a:solidFill>
                            <a:srgbClr val="000000"/>
                          </a:solidFill>
                          <a:effectLst/>
                          <a:latin typeface="Bell MT" panose="02020503060305020303" pitchFamily="18" charset="0"/>
                        </a:rPr>
                        <a:t>2.1. Established Comparison Shopping Destinations  </a:t>
                      </a:r>
                    </a:p>
                  </a:txBody>
                  <a:tcPr marL="5657" marR="5657" marT="565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GB" sz="1100" b="0" i="0" u="none" strike="noStrike" dirty="0">
                          <a:solidFill>
                            <a:srgbClr val="000000"/>
                          </a:solidFill>
                          <a:effectLst/>
                          <a:latin typeface="Bell MT" panose="02020503060305020303" pitchFamily="18" charset="0"/>
                        </a:rPr>
                        <a:t>High abundance of top 250 brands, anchors and discount retailers. These </a:t>
                      </a:r>
                      <a:r>
                        <a:rPr lang="en-GB" sz="1100" b="0" i="0" u="none" strike="noStrike" dirty="0" smtClean="0">
                          <a:solidFill>
                            <a:srgbClr val="000000"/>
                          </a:solidFill>
                          <a:effectLst/>
                          <a:latin typeface="Bell MT" panose="02020503060305020303" pitchFamily="18" charset="0"/>
                        </a:rPr>
                        <a:t/>
                      </a:r>
                      <a:br>
                        <a:rPr lang="en-GB" sz="1100" b="0" i="0" u="none" strike="noStrike" dirty="0" smtClean="0">
                          <a:solidFill>
                            <a:srgbClr val="000000"/>
                          </a:solidFill>
                          <a:effectLst/>
                          <a:latin typeface="Bell MT" panose="02020503060305020303" pitchFamily="18" charset="0"/>
                        </a:rPr>
                      </a:br>
                      <a:r>
                        <a:rPr lang="en-GB" sz="1100" b="0" i="0" u="none" strike="noStrike" dirty="0" smtClean="0">
                          <a:solidFill>
                            <a:srgbClr val="000000"/>
                          </a:solidFill>
                          <a:effectLst/>
                          <a:latin typeface="Bell MT" panose="02020503060305020303" pitchFamily="18" charset="0"/>
                        </a:rPr>
                        <a:t>large </a:t>
                      </a:r>
                      <a:r>
                        <a:rPr lang="en-GB" sz="1100" b="0" i="0" u="none" strike="noStrike" dirty="0">
                          <a:solidFill>
                            <a:srgbClr val="000000"/>
                          </a:solidFill>
                          <a:effectLst/>
                          <a:latin typeface="Bell MT" panose="02020503060305020303" pitchFamily="18" charset="0"/>
                        </a:rPr>
                        <a:t>retail centres are highly diverse,  specialising in clothing/footwear, DIY/household and recreational goods. Visit frequencies to these centres are much higher, with people spending higher than average amounts of time here.</a:t>
                      </a:r>
                    </a:p>
                  </a:txBody>
                  <a:tcPr marL="5657" marR="5657" marT="565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GB" sz="1100" b="0" i="0" u="none" strike="noStrike" dirty="0">
                          <a:solidFill>
                            <a:srgbClr val="000000"/>
                          </a:solidFill>
                          <a:effectLst/>
                          <a:latin typeface="Bell MT" panose="02020503060305020303" pitchFamily="18" charset="0"/>
                        </a:rPr>
                        <a:t>Major Malls (e.g. King of Prussia (PA), </a:t>
                      </a:r>
                      <a:r>
                        <a:rPr lang="en-GB" sz="1100" b="0" i="0" u="none" strike="noStrike" dirty="0" smtClean="0">
                          <a:solidFill>
                            <a:srgbClr val="000000"/>
                          </a:solidFill>
                          <a:effectLst/>
                          <a:latin typeface="Bell MT" panose="02020503060305020303" pitchFamily="18" charset="0"/>
                        </a:rPr>
                        <a:t>Aventura</a:t>
                      </a:r>
                      <a:r>
                        <a:rPr lang="en-GB" sz="1100" b="0" i="0" u="none" strike="noStrike" baseline="0" dirty="0" smtClean="0">
                          <a:solidFill>
                            <a:srgbClr val="000000"/>
                          </a:solidFill>
                          <a:effectLst/>
                          <a:latin typeface="Bell MT" panose="02020503060305020303" pitchFamily="18" charset="0"/>
                        </a:rPr>
                        <a:t> Mall (FL)</a:t>
                      </a:r>
                      <a:r>
                        <a:rPr lang="en-GB" sz="1100" b="0" i="0" u="none" strike="noStrike" dirty="0" smtClean="0">
                          <a:solidFill>
                            <a:srgbClr val="000000"/>
                          </a:solidFill>
                          <a:effectLst/>
                          <a:latin typeface="Bell MT" panose="02020503060305020303" pitchFamily="18" charset="0"/>
                        </a:rPr>
                        <a:t>), </a:t>
                      </a:r>
                      <a:r>
                        <a:rPr lang="en-GB" sz="1100" b="0" i="0" u="none" strike="noStrike" dirty="0">
                          <a:solidFill>
                            <a:srgbClr val="000000"/>
                          </a:solidFill>
                          <a:effectLst/>
                          <a:latin typeface="Bell MT" panose="02020503060305020303" pitchFamily="18" charset="0"/>
                        </a:rPr>
                        <a:t>Woodfield Mall (IL), and major shopping districts in urban centres (e.g. Manhattan, Los Angeles, Las Vegas).</a:t>
                      </a:r>
                    </a:p>
                  </a:txBody>
                  <a:tcPr marL="5657" marR="5657" marT="565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71079894"/>
                  </a:ext>
                </a:extLst>
              </a:tr>
              <a:tr h="1146101">
                <a:tc vMerge="1">
                  <a:txBody>
                    <a:bodyPr/>
                    <a:lstStyle/>
                    <a:p>
                      <a:endParaRPr lang="en-GB"/>
                    </a:p>
                  </a:txBody>
                  <a:tcPr/>
                </a:tc>
                <a:tc>
                  <a:txBody>
                    <a:bodyPr/>
                    <a:lstStyle/>
                    <a:p>
                      <a:pPr algn="ctr" fontAlgn="ctr"/>
                      <a:r>
                        <a:rPr lang="en-GB" sz="1100" b="0" i="0" u="none" strike="noStrike">
                          <a:solidFill>
                            <a:srgbClr val="000000"/>
                          </a:solidFill>
                          <a:effectLst/>
                          <a:latin typeface="Bell MT" panose="02020503060305020303" pitchFamily="18" charset="0"/>
                        </a:rPr>
                        <a:t>2.2.  Everyday Shopping Destinations (Strip Malls, Power Centres)</a:t>
                      </a:r>
                    </a:p>
                  </a:txBody>
                  <a:tcPr marL="5657" marR="5657" marT="565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GB" sz="1100" b="0" i="0" u="none" strike="noStrike">
                          <a:solidFill>
                            <a:srgbClr val="000000"/>
                          </a:solidFill>
                          <a:effectLst/>
                          <a:latin typeface="Bell MT" panose="02020503060305020303" pitchFamily="18" charset="0"/>
                        </a:rPr>
                        <a:t>These smaller centres have a different offering to the other group, specialising in food-based retail, fast food, CTN and gasoline, with particularly high proportions of business services. High proportions of discount retailers are seen here, many of whom can be found on the list of top 250 retailers.</a:t>
                      </a:r>
                    </a:p>
                  </a:txBody>
                  <a:tcPr marL="5657" marR="5657" marT="565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GB" sz="1100" b="0" i="0" u="none" strike="noStrike" dirty="0">
                          <a:solidFill>
                            <a:srgbClr val="000000"/>
                          </a:solidFill>
                          <a:effectLst/>
                          <a:latin typeface="Bell MT" panose="02020503060305020303" pitchFamily="18" charset="0"/>
                        </a:rPr>
                        <a:t>Along major roads and at major intersections. Examples include: South Bay Centre (MA), Mill Run Square (OH) and Pacific Crossroads (OR).</a:t>
                      </a:r>
                    </a:p>
                  </a:txBody>
                  <a:tcPr marL="5657" marR="5657" marT="565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654477394"/>
                  </a:ext>
                </a:extLst>
              </a:tr>
            </a:tbl>
          </a:graphicData>
        </a:graphic>
      </p:graphicFrame>
      <p:pic>
        <p:nvPicPr>
          <p:cNvPr id="23" name="Picture 22"/>
          <p:cNvPicPr>
            <a:picLocks noChangeAspect="1"/>
          </p:cNvPicPr>
          <p:nvPr/>
        </p:nvPicPr>
        <p:blipFill rotWithShape="1">
          <a:blip r:embed="rId6" cstate="print">
            <a:extLst>
              <a:ext uri="{28A0092B-C50C-407E-A947-70E740481C1C}">
                <a14:useLocalDpi xmlns:a14="http://schemas.microsoft.com/office/drawing/2010/main" val="0"/>
              </a:ext>
            </a:extLst>
          </a:blip>
          <a:srcRect l="67715" b="49956"/>
          <a:stretch/>
        </p:blipFill>
        <p:spPr>
          <a:xfrm>
            <a:off x="8669440" y="429884"/>
            <a:ext cx="2500819" cy="2741186"/>
          </a:xfrm>
          <a:prstGeom prst="rect">
            <a:avLst/>
          </a:prstGeom>
          <a:ln w="19050">
            <a:solidFill>
              <a:schemeClr val="accent2"/>
            </a:solidFill>
          </a:ln>
        </p:spPr>
      </p:pic>
      <p:sp>
        <p:nvSpPr>
          <p:cNvPr id="19" name="Right Arrow 18"/>
          <p:cNvSpPr/>
          <p:nvPr/>
        </p:nvSpPr>
        <p:spPr>
          <a:xfrm rot="848302">
            <a:off x="7123546" y="1674231"/>
            <a:ext cx="2253816" cy="362270"/>
          </a:xfrm>
          <a:prstGeom prst="rightArrow">
            <a:avLst/>
          </a:prstGeom>
          <a:solidFill>
            <a:schemeClr val="accent2"/>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23"/>
          <p:cNvPicPr>
            <a:picLocks noChangeAspect="1"/>
          </p:cNvPicPr>
          <p:nvPr/>
        </p:nvPicPr>
        <p:blipFill rotWithShape="1">
          <a:blip r:embed="rId7" cstate="print">
            <a:extLst>
              <a:ext uri="{28A0092B-C50C-407E-A947-70E740481C1C}">
                <a14:useLocalDpi xmlns:a14="http://schemas.microsoft.com/office/drawing/2010/main" val="0"/>
              </a:ext>
            </a:extLst>
          </a:blip>
          <a:srcRect l="33306" r="32162" b="49784"/>
          <a:stretch/>
        </p:blipFill>
        <p:spPr>
          <a:xfrm>
            <a:off x="8669439" y="3326373"/>
            <a:ext cx="2500820" cy="2571765"/>
          </a:xfrm>
          <a:prstGeom prst="rect">
            <a:avLst/>
          </a:prstGeom>
          <a:ln w="19050">
            <a:solidFill>
              <a:schemeClr val="accent2"/>
            </a:solidFill>
          </a:ln>
        </p:spPr>
      </p:pic>
      <p:sp>
        <p:nvSpPr>
          <p:cNvPr id="22" name="Right Arrow 21"/>
          <p:cNvSpPr/>
          <p:nvPr/>
        </p:nvSpPr>
        <p:spPr>
          <a:xfrm rot="848302">
            <a:off x="7450000" y="4291484"/>
            <a:ext cx="2253816" cy="362270"/>
          </a:xfrm>
          <a:prstGeom prst="rightArrow">
            <a:avLst/>
          </a:prstGeom>
          <a:solidFill>
            <a:schemeClr val="accent2"/>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58749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16" descr="University of Liverpool logo">
            <a:extLst>
              <a:ext uri="{FF2B5EF4-FFF2-40B4-BE49-F238E27FC236}">
                <a16:creationId xmlns:a16="http://schemas.microsoft.com/office/drawing/2014/main" id="{BED0D07C-5DED-5F4A-BFFE-E7DFA353E1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6891" y="5883287"/>
            <a:ext cx="2274330" cy="9747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Free Icon Download | Twitter logo on black background">
            <a:extLst>
              <a:ext uri="{FF2B5EF4-FFF2-40B4-BE49-F238E27FC236}">
                <a16:creationId xmlns:a16="http://schemas.microsoft.com/office/drawing/2014/main" id="{514A9C6D-7DC6-E449-8661-B42AE153260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3810" b="83175" l="31500" r="70750"/>
                    </a14:imgEffect>
                  </a14:imgLayer>
                </a14:imgProps>
              </a:ext>
              <a:ext uri="{28A0092B-C50C-407E-A947-70E740481C1C}">
                <a14:useLocalDpi xmlns:a14="http://schemas.microsoft.com/office/drawing/2010/main" val="0"/>
              </a:ext>
            </a:extLst>
          </a:blip>
          <a:srcRect l="32635" t="19680" r="30068" b="19680"/>
          <a:stretch/>
        </p:blipFill>
        <p:spPr bwMode="auto">
          <a:xfrm>
            <a:off x="7439891" y="6314790"/>
            <a:ext cx="332424" cy="2837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772965F-AA98-4E44-8463-D58B83A4F612}"/>
              </a:ext>
            </a:extLst>
          </p:cNvPr>
          <p:cNvSpPr txBox="1"/>
          <p:nvPr/>
        </p:nvSpPr>
        <p:spPr>
          <a:xfrm>
            <a:off x="7772315" y="6244989"/>
            <a:ext cx="2274372" cy="400110"/>
          </a:xfrm>
          <a:prstGeom prst="rect">
            <a:avLst/>
          </a:prstGeom>
          <a:noFill/>
        </p:spPr>
        <p:txBody>
          <a:bodyPr wrap="square" rtlCol="0">
            <a:spAutoFit/>
          </a:bodyPr>
          <a:lstStyle/>
          <a:p>
            <a:r>
              <a:rPr lang="en-GB" sz="20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@pj_ballantyne</a:t>
            </a:r>
          </a:p>
        </p:txBody>
      </p:sp>
      <p:sp>
        <p:nvSpPr>
          <p:cNvPr id="13" name="AutoShape 4"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AutoShape 6"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36512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TextBox 8">
            <a:extLst>
              <a:ext uri="{FF2B5EF4-FFF2-40B4-BE49-F238E27FC236}">
                <a16:creationId xmlns:a16="http://schemas.microsoft.com/office/drawing/2014/main" id="{08E2A0BE-7477-DF45-B37B-7F697C017DC5}"/>
              </a:ext>
            </a:extLst>
          </p:cNvPr>
          <p:cNvSpPr txBox="1"/>
          <p:nvPr/>
        </p:nvSpPr>
        <p:spPr>
          <a:xfrm>
            <a:off x="1719237" y="2623696"/>
            <a:ext cx="8753525" cy="1015663"/>
          </a:xfrm>
          <a:prstGeom prst="rect">
            <a:avLst/>
          </a:prstGeom>
          <a:noFill/>
        </p:spPr>
        <p:txBody>
          <a:bodyPr wrap="square" rtlCol="0">
            <a:spAutoFit/>
          </a:bodyPr>
          <a:lstStyle/>
          <a:p>
            <a:pPr algn="ctr"/>
            <a:r>
              <a:rPr lang="en-GB" sz="3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American Retail Centre Geographies:</a:t>
            </a:r>
            <a:br>
              <a:rPr lang="en-GB" sz="3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br>
            <a:r>
              <a:rPr lang="en-GB" sz="24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Centres, Characteristics &amp; </a:t>
            </a:r>
            <a:r>
              <a:rPr lang="en-GB" sz="2400" dirty="0">
                <a:solidFill>
                  <a:schemeClr val="accent2"/>
                </a:solidFill>
                <a:latin typeface="Cambria" panose="02040503050406030204" pitchFamily="18" charset="0"/>
                <a:ea typeface="Cambria" panose="02040503050406030204" pitchFamily="18" charset="0"/>
                <a:cs typeface="Big Caslon Medium" panose="02000603090000020003" pitchFamily="2" charset="-79"/>
              </a:rPr>
              <a:t>Catchments</a:t>
            </a:r>
          </a:p>
        </p:txBody>
      </p:sp>
      <p:sp>
        <p:nvSpPr>
          <p:cNvPr id="10" name="Right Arrow 9"/>
          <p:cNvSpPr/>
          <p:nvPr/>
        </p:nvSpPr>
        <p:spPr>
          <a:xfrm rot="6749865">
            <a:off x="7327237" y="3781136"/>
            <a:ext cx="712358" cy="347773"/>
          </a:xfrm>
          <a:prstGeom prst="rightArrow">
            <a:avLst/>
          </a:prstGeom>
          <a:solidFill>
            <a:schemeClr val="accent2"/>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08E2A0BE-7477-DF45-B37B-7F697C017DC5}"/>
              </a:ext>
            </a:extLst>
          </p:cNvPr>
          <p:cNvSpPr txBox="1"/>
          <p:nvPr/>
        </p:nvSpPr>
        <p:spPr>
          <a:xfrm>
            <a:off x="6587795" y="4344243"/>
            <a:ext cx="1926813" cy="461665"/>
          </a:xfrm>
          <a:prstGeom prst="rect">
            <a:avLst/>
          </a:prstGeom>
          <a:noFill/>
        </p:spPr>
        <p:txBody>
          <a:bodyPr wrap="square" rtlCol="0">
            <a:spAutoFit/>
          </a:bodyPr>
          <a:lstStyle/>
          <a:p>
            <a:pPr algn="ctr"/>
            <a:r>
              <a:rPr lang="en-GB" sz="2400" dirty="0" smtClean="0">
                <a:solidFill>
                  <a:schemeClr val="bg1"/>
                </a:solidFill>
                <a:latin typeface="Cambria" panose="02040503050406030204" pitchFamily="18" charset="0"/>
                <a:ea typeface="Cambria" panose="02040503050406030204" pitchFamily="18" charset="0"/>
                <a:cs typeface="Big Caslon Medium" panose="02000603090000020003" pitchFamily="2" charset="-79"/>
              </a:rPr>
              <a:t>The</a:t>
            </a:r>
            <a:r>
              <a:rPr lang="en-GB" sz="2400" dirty="0" smtClean="0">
                <a:solidFill>
                  <a:schemeClr val="accent2"/>
                </a:solidFill>
                <a:latin typeface="Cambria" panose="02040503050406030204" pitchFamily="18" charset="0"/>
                <a:ea typeface="Cambria" panose="02040503050406030204" pitchFamily="18" charset="0"/>
                <a:cs typeface="Big Caslon Medium" panose="02000603090000020003" pitchFamily="2" charset="-79"/>
              </a:rPr>
              <a:t> ‘</a:t>
            </a:r>
            <a:r>
              <a:rPr lang="en-GB" sz="2400" i="1" dirty="0" smtClean="0">
                <a:solidFill>
                  <a:schemeClr val="accent2"/>
                </a:solidFill>
                <a:latin typeface="Cambria" panose="02040503050406030204" pitchFamily="18" charset="0"/>
                <a:ea typeface="Cambria" panose="02040503050406030204" pitchFamily="18" charset="0"/>
                <a:cs typeface="Big Caslon Medium" panose="02000603090000020003" pitchFamily="2" charset="-79"/>
              </a:rPr>
              <a:t>who’</a:t>
            </a:r>
            <a:endParaRPr lang="en-GB" sz="2400" dirty="0">
              <a:solidFill>
                <a:schemeClr val="bg1"/>
              </a:solidFill>
              <a:latin typeface="Cambria" panose="02040503050406030204" pitchFamily="18" charset="0"/>
              <a:ea typeface="Cambria" panose="02040503050406030204" pitchFamily="18" charset="0"/>
              <a:cs typeface="Big Caslon Medium" panose="02000603090000020003" pitchFamily="2" charset="-79"/>
            </a:endParaRPr>
          </a:p>
        </p:txBody>
      </p:sp>
    </p:spTree>
    <p:extLst>
      <p:ext uri="{BB962C8B-B14F-4D97-AF65-F5344CB8AC3E}">
        <p14:creationId xmlns:p14="http://schemas.microsoft.com/office/powerpoint/2010/main" val="20174876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16" descr="University of Liverpool logo">
            <a:extLst>
              <a:ext uri="{FF2B5EF4-FFF2-40B4-BE49-F238E27FC236}">
                <a16:creationId xmlns:a16="http://schemas.microsoft.com/office/drawing/2014/main" id="{BED0D07C-5DED-5F4A-BFFE-E7DFA353E1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6891" y="5883287"/>
            <a:ext cx="2274330" cy="9747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Free Icon Download | Twitter logo on black background">
            <a:extLst>
              <a:ext uri="{FF2B5EF4-FFF2-40B4-BE49-F238E27FC236}">
                <a16:creationId xmlns:a16="http://schemas.microsoft.com/office/drawing/2014/main" id="{514A9C6D-7DC6-E449-8661-B42AE153260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3810" b="83175" l="31500" r="70750"/>
                    </a14:imgEffect>
                  </a14:imgLayer>
                </a14:imgProps>
              </a:ext>
              <a:ext uri="{28A0092B-C50C-407E-A947-70E740481C1C}">
                <a14:useLocalDpi xmlns:a14="http://schemas.microsoft.com/office/drawing/2010/main" val="0"/>
              </a:ext>
            </a:extLst>
          </a:blip>
          <a:srcRect l="32635" t="19680" r="30068" b="19680"/>
          <a:stretch/>
        </p:blipFill>
        <p:spPr bwMode="auto">
          <a:xfrm>
            <a:off x="7439891" y="6314790"/>
            <a:ext cx="332424" cy="2837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772965F-AA98-4E44-8463-D58B83A4F612}"/>
              </a:ext>
            </a:extLst>
          </p:cNvPr>
          <p:cNvSpPr txBox="1"/>
          <p:nvPr/>
        </p:nvSpPr>
        <p:spPr>
          <a:xfrm>
            <a:off x="7772315" y="6244989"/>
            <a:ext cx="2274372" cy="400110"/>
          </a:xfrm>
          <a:prstGeom prst="rect">
            <a:avLst/>
          </a:prstGeom>
          <a:noFill/>
        </p:spPr>
        <p:txBody>
          <a:bodyPr wrap="square" rtlCol="0">
            <a:spAutoFit/>
          </a:bodyPr>
          <a:lstStyle/>
          <a:p>
            <a:r>
              <a:rPr lang="en-GB" sz="20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@pj_ballantyne</a:t>
            </a:r>
          </a:p>
        </p:txBody>
      </p:sp>
      <p:sp>
        <p:nvSpPr>
          <p:cNvPr id="13" name="AutoShape 4"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AutoShape 6"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36512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 name="TextBox 10">
            <a:extLst>
              <a:ext uri="{FF2B5EF4-FFF2-40B4-BE49-F238E27FC236}">
                <a16:creationId xmlns:a16="http://schemas.microsoft.com/office/drawing/2014/main" id="{08E2A0BE-7477-DF45-B37B-7F697C017DC5}"/>
              </a:ext>
            </a:extLst>
          </p:cNvPr>
          <p:cNvSpPr txBox="1"/>
          <p:nvPr/>
        </p:nvSpPr>
        <p:spPr>
          <a:xfrm>
            <a:off x="68158" y="6424651"/>
            <a:ext cx="7523582" cy="400110"/>
          </a:xfrm>
          <a:prstGeom prst="rect">
            <a:avLst/>
          </a:prstGeom>
          <a:noFill/>
        </p:spPr>
        <p:txBody>
          <a:bodyPr wrap="square" rtlCol="0">
            <a:spAutoFit/>
          </a:bodyPr>
          <a:lstStyle/>
          <a:p>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American Retail Centre Geographies: Centres</a:t>
            </a:r>
            <a:r>
              <a:rPr lang="en-GB" sz="12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 </a:t>
            </a:r>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Characteristics &amp; </a:t>
            </a:r>
            <a:r>
              <a:rPr lang="en-GB" sz="2000" dirty="0">
                <a:solidFill>
                  <a:schemeClr val="accent2"/>
                </a:solidFill>
                <a:latin typeface="Cambria" panose="02040503050406030204" pitchFamily="18" charset="0"/>
                <a:ea typeface="Cambria" panose="02040503050406030204" pitchFamily="18" charset="0"/>
                <a:cs typeface="Big Caslon Medium" panose="02000603090000020003" pitchFamily="2" charset="-79"/>
              </a:rPr>
              <a:t>Catchments</a:t>
            </a:r>
            <a:endParaRPr lang="en-GB" sz="1600" dirty="0">
              <a:solidFill>
                <a:schemeClr val="accent2"/>
              </a:solidFill>
              <a:latin typeface="Cambria" panose="02040503050406030204" pitchFamily="18" charset="0"/>
              <a:ea typeface="Cambria" panose="02040503050406030204" pitchFamily="18" charset="0"/>
              <a:cs typeface="Big Caslon Medium" panose="02000603090000020003" pitchFamily="2" charset="-79"/>
            </a:endParaRPr>
          </a:p>
        </p:txBody>
      </p:sp>
      <p:pic>
        <p:nvPicPr>
          <p:cNvPr id="2" name="Picture 1">
            <a:extLst>
              <a:ext uri="{FF2B5EF4-FFF2-40B4-BE49-F238E27FC236}">
                <a16:creationId xmlns:a16="http://schemas.microsoft.com/office/drawing/2014/main" id="{2008A397-4888-E34D-B8EB-ABCA8301E821}"/>
              </a:ext>
            </a:extLst>
          </p:cNvPr>
          <p:cNvPicPr>
            <a:picLocks noChangeAspect="1"/>
          </p:cNvPicPr>
          <p:nvPr/>
        </p:nvPicPr>
        <p:blipFill>
          <a:blip r:embed="rId6"/>
          <a:stretch>
            <a:fillRect/>
          </a:stretch>
        </p:blipFill>
        <p:spPr>
          <a:xfrm>
            <a:off x="212725" y="2266607"/>
            <a:ext cx="5911498" cy="1658622"/>
          </a:xfrm>
          <a:prstGeom prst="rect">
            <a:avLst/>
          </a:prstGeom>
          <a:ln w="28575">
            <a:solidFill>
              <a:schemeClr val="accent2">
                <a:lumMod val="75000"/>
              </a:schemeClr>
            </a:solidFill>
          </a:ln>
        </p:spPr>
      </p:pic>
      <p:pic>
        <p:nvPicPr>
          <p:cNvPr id="3" name="Picture 2"/>
          <p:cNvPicPr>
            <a:picLocks noChangeAspect="1"/>
          </p:cNvPicPr>
          <p:nvPr/>
        </p:nvPicPr>
        <p:blipFill>
          <a:blip r:embed="rId7"/>
          <a:stretch>
            <a:fillRect/>
          </a:stretch>
        </p:blipFill>
        <p:spPr>
          <a:xfrm>
            <a:off x="6265474" y="2015311"/>
            <a:ext cx="5750867" cy="2172741"/>
          </a:xfrm>
          <a:prstGeom prst="rect">
            <a:avLst/>
          </a:prstGeom>
          <a:ln w="19050">
            <a:solidFill>
              <a:schemeClr val="accent2">
                <a:lumMod val="75000"/>
              </a:schemeClr>
            </a:solidFill>
          </a:ln>
        </p:spPr>
      </p:pic>
    </p:spTree>
    <p:extLst>
      <p:ext uri="{BB962C8B-B14F-4D97-AF65-F5344CB8AC3E}">
        <p14:creationId xmlns:p14="http://schemas.microsoft.com/office/powerpoint/2010/main" val="37686592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16" descr="University of Liverpool logo">
            <a:extLst>
              <a:ext uri="{FF2B5EF4-FFF2-40B4-BE49-F238E27FC236}">
                <a16:creationId xmlns:a16="http://schemas.microsoft.com/office/drawing/2014/main" id="{BED0D07C-5DED-5F4A-BFFE-E7DFA353E1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6891" y="5883287"/>
            <a:ext cx="2274330" cy="9747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Free Icon Download | Twitter logo on black background">
            <a:extLst>
              <a:ext uri="{FF2B5EF4-FFF2-40B4-BE49-F238E27FC236}">
                <a16:creationId xmlns:a16="http://schemas.microsoft.com/office/drawing/2014/main" id="{514A9C6D-7DC6-E449-8661-B42AE153260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3810" b="83175" l="31500" r="70750"/>
                    </a14:imgEffect>
                  </a14:imgLayer>
                </a14:imgProps>
              </a:ext>
              <a:ext uri="{28A0092B-C50C-407E-A947-70E740481C1C}">
                <a14:useLocalDpi xmlns:a14="http://schemas.microsoft.com/office/drawing/2010/main" val="0"/>
              </a:ext>
            </a:extLst>
          </a:blip>
          <a:srcRect l="32635" t="19680" r="30068" b="19680"/>
          <a:stretch/>
        </p:blipFill>
        <p:spPr bwMode="auto">
          <a:xfrm>
            <a:off x="7439891" y="6314790"/>
            <a:ext cx="332424" cy="2837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772965F-AA98-4E44-8463-D58B83A4F612}"/>
              </a:ext>
            </a:extLst>
          </p:cNvPr>
          <p:cNvSpPr txBox="1"/>
          <p:nvPr/>
        </p:nvSpPr>
        <p:spPr>
          <a:xfrm>
            <a:off x="7772315" y="6244989"/>
            <a:ext cx="2274372" cy="400110"/>
          </a:xfrm>
          <a:prstGeom prst="rect">
            <a:avLst/>
          </a:prstGeom>
          <a:noFill/>
        </p:spPr>
        <p:txBody>
          <a:bodyPr wrap="square" rtlCol="0">
            <a:spAutoFit/>
          </a:bodyPr>
          <a:lstStyle/>
          <a:p>
            <a:r>
              <a:rPr lang="en-GB" sz="20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@pj_ballantyne</a:t>
            </a:r>
          </a:p>
        </p:txBody>
      </p:sp>
      <p:sp>
        <p:nvSpPr>
          <p:cNvPr id="13" name="AutoShape 4"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AutoShape 6"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36512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 name="TextBox 10">
            <a:extLst>
              <a:ext uri="{FF2B5EF4-FFF2-40B4-BE49-F238E27FC236}">
                <a16:creationId xmlns:a16="http://schemas.microsoft.com/office/drawing/2014/main" id="{08E2A0BE-7477-DF45-B37B-7F697C017DC5}"/>
              </a:ext>
            </a:extLst>
          </p:cNvPr>
          <p:cNvSpPr txBox="1"/>
          <p:nvPr/>
        </p:nvSpPr>
        <p:spPr>
          <a:xfrm>
            <a:off x="68158" y="6424651"/>
            <a:ext cx="7523582" cy="400110"/>
          </a:xfrm>
          <a:prstGeom prst="rect">
            <a:avLst/>
          </a:prstGeom>
          <a:noFill/>
        </p:spPr>
        <p:txBody>
          <a:bodyPr wrap="square" rtlCol="0">
            <a:spAutoFit/>
          </a:bodyPr>
          <a:lstStyle/>
          <a:p>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American Retail Centre Geographies: Centres</a:t>
            </a:r>
            <a:r>
              <a:rPr lang="en-GB" sz="12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 </a:t>
            </a:r>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Characteristics &amp; </a:t>
            </a:r>
            <a:r>
              <a:rPr lang="en-GB" sz="2000" dirty="0">
                <a:solidFill>
                  <a:schemeClr val="accent2"/>
                </a:solidFill>
                <a:latin typeface="Cambria" panose="02040503050406030204" pitchFamily="18" charset="0"/>
                <a:ea typeface="Cambria" panose="02040503050406030204" pitchFamily="18" charset="0"/>
                <a:cs typeface="Big Caslon Medium" panose="02000603090000020003" pitchFamily="2" charset="-79"/>
              </a:rPr>
              <a:t>Catchments</a:t>
            </a:r>
            <a:endParaRPr lang="en-GB" sz="1600" dirty="0">
              <a:solidFill>
                <a:schemeClr val="accent2"/>
              </a:solidFill>
              <a:latin typeface="Cambria" panose="02040503050406030204" pitchFamily="18" charset="0"/>
              <a:ea typeface="Cambria" panose="02040503050406030204" pitchFamily="18" charset="0"/>
              <a:cs typeface="Big Caslon Medium" panose="02000603090000020003" pitchFamily="2" charset="-79"/>
            </a:endParaRPr>
          </a:p>
        </p:txBody>
      </p:sp>
      <p:pic>
        <p:nvPicPr>
          <p:cNvPr id="2" name="Picture 1">
            <a:extLst>
              <a:ext uri="{FF2B5EF4-FFF2-40B4-BE49-F238E27FC236}">
                <a16:creationId xmlns:a16="http://schemas.microsoft.com/office/drawing/2014/main" id="{2008A397-4888-E34D-B8EB-ABCA8301E821}"/>
              </a:ext>
            </a:extLst>
          </p:cNvPr>
          <p:cNvPicPr>
            <a:picLocks noChangeAspect="1"/>
          </p:cNvPicPr>
          <p:nvPr/>
        </p:nvPicPr>
        <p:blipFill>
          <a:blip r:embed="rId6"/>
          <a:stretch>
            <a:fillRect/>
          </a:stretch>
        </p:blipFill>
        <p:spPr>
          <a:xfrm>
            <a:off x="212725" y="2266607"/>
            <a:ext cx="5911498" cy="1658622"/>
          </a:xfrm>
          <a:prstGeom prst="rect">
            <a:avLst/>
          </a:prstGeom>
          <a:ln w="28575">
            <a:solidFill>
              <a:schemeClr val="accent2">
                <a:lumMod val="75000"/>
              </a:schemeClr>
            </a:solidFill>
          </a:ln>
        </p:spPr>
      </p:pic>
      <p:pic>
        <p:nvPicPr>
          <p:cNvPr id="3" name="Picture 2"/>
          <p:cNvPicPr>
            <a:picLocks noChangeAspect="1"/>
          </p:cNvPicPr>
          <p:nvPr/>
        </p:nvPicPr>
        <p:blipFill>
          <a:blip r:embed="rId7"/>
          <a:stretch>
            <a:fillRect/>
          </a:stretch>
        </p:blipFill>
        <p:spPr>
          <a:xfrm>
            <a:off x="6265474" y="2015311"/>
            <a:ext cx="5750867" cy="2172741"/>
          </a:xfrm>
          <a:prstGeom prst="rect">
            <a:avLst/>
          </a:prstGeom>
          <a:ln w="19050">
            <a:solidFill>
              <a:schemeClr val="accent2">
                <a:lumMod val="75000"/>
              </a:schemeClr>
            </a:solidFill>
          </a:ln>
        </p:spPr>
      </p:pic>
      <p:pic>
        <p:nvPicPr>
          <p:cNvPr id="12" name="Picture 11">
            <a:extLst>
              <a:ext uri="{FF2B5EF4-FFF2-40B4-BE49-F238E27FC236}">
                <a16:creationId xmlns:a16="http://schemas.microsoft.com/office/drawing/2014/main" id="{01A3B38F-2054-D642-8A16-3A203487593A}"/>
              </a:ext>
            </a:extLst>
          </p:cNvPr>
          <p:cNvPicPr>
            <a:picLocks noChangeAspect="1"/>
          </p:cNvPicPr>
          <p:nvPr/>
        </p:nvPicPr>
        <p:blipFill>
          <a:blip r:embed="rId8"/>
          <a:stretch>
            <a:fillRect/>
          </a:stretch>
        </p:blipFill>
        <p:spPr>
          <a:xfrm rot="20171298">
            <a:off x="4601848" y="4070027"/>
            <a:ext cx="3186003" cy="894425"/>
          </a:xfrm>
          <a:prstGeom prst="rect">
            <a:avLst/>
          </a:prstGeom>
          <a:ln w="28575">
            <a:solidFill>
              <a:schemeClr val="accent2">
                <a:lumMod val="75000"/>
              </a:schemeClr>
            </a:solidFill>
          </a:ln>
        </p:spPr>
      </p:pic>
      <p:pic>
        <p:nvPicPr>
          <p:cNvPr id="5" name="Picture 4"/>
          <p:cNvPicPr>
            <a:picLocks noChangeAspect="1"/>
          </p:cNvPicPr>
          <p:nvPr/>
        </p:nvPicPr>
        <p:blipFill>
          <a:blip r:embed="rId9"/>
          <a:stretch>
            <a:fillRect/>
          </a:stretch>
        </p:blipFill>
        <p:spPr>
          <a:xfrm rot="20116744">
            <a:off x="6385370" y="3964563"/>
            <a:ext cx="3886976" cy="1083369"/>
          </a:xfrm>
          <a:prstGeom prst="rect">
            <a:avLst/>
          </a:prstGeom>
          <a:ln w="28575">
            <a:solidFill>
              <a:schemeClr val="accent2">
                <a:lumMod val="75000"/>
              </a:schemeClr>
            </a:solidFill>
          </a:ln>
        </p:spPr>
      </p:pic>
      <p:pic>
        <p:nvPicPr>
          <p:cNvPr id="6" name="Picture 5"/>
          <p:cNvPicPr>
            <a:picLocks noChangeAspect="1"/>
          </p:cNvPicPr>
          <p:nvPr/>
        </p:nvPicPr>
        <p:blipFill>
          <a:blip r:embed="rId10"/>
          <a:stretch>
            <a:fillRect/>
          </a:stretch>
        </p:blipFill>
        <p:spPr>
          <a:xfrm rot="20085454">
            <a:off x="8374855" y="4060978"/>
            <a:ext cx="3577879" cy="1469243"/>
          </a:xfrm>
          <a:prstGeom prst="rect">
            <a:avLst/>
          </a:prstGeom>
          <a:ln w="28575">
            <a:solidFill>
              <a:schemeClr val="accent2">
                <a:lumMod val="75000"/>
              </a:schemeClr>
            </a:solidFill>
          </a:ln>
        </p:spPr>
      </p:pic>
      <p:sp>
        <p:nvSpPr>
          <p:cNvPr id="17" name="Rectangle 16"/>
          <p:cNvSpPr/>
          <p:nvPr/>
        </p:nvSpPr>
        <p:spPr>
          <a:xfrm>
            <a:off x="7591740" y="2152026"/>
            <a:ext cx="3845338" cy="30526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2800" dirty="0" smtClean="0">
                <a:solidFill>
                  <a:schemeClr val="accent2">
                    <a:lumMod val="75000"/>
                  </a:schemeClr>
                </a:solidFill>
                <a:latin typeface="Cambria" panose="02040503050406030204" pitchFamily="18" charset="0"/>
                <a:ea typeface="Cambria" panose="02040503050406030204" pitchFamily="18" charset="0"/>
              </a:rPr>
              <a:t>α</a:t>
            </a:r>
            <a:r>
              <a:rPr lang="en-GB" sz="2800" dirty="0" smtClean="0">
                <a:solidFill>
                  <a:schemeClr val="accent2">
                    <a:lumMod val="75000"/>
                  </a:schemeClr>
                </a:solidFill>
                <a:latin typeface="Cambria" panose="02040503050406030204" pitchFamily="18" charset="0"/>
                <a:ea typeface="Cambria" panose="02040503050406030204" pitchFamily="18" charset="0"/>
              </a:rPr>
              <a:t> = 1, </a:t>
            </a:r>
            <a:r>
              <a:rPr lang="el-GR" sz="2800" dirty="0" smtClean="0">
                <a:solidFill>
                  <a:schemeClr val="accent2">
                    <a:lumMod val="75000"/>
                  </a:schemeClr>
                </a:solidFill>
                <a:latin typeface="Cambria" panose="02040503050406030204" pitchFamily="18" charset="0"/>
                <a:ea typeface="Cambria" panose="02040503050406030204" pitchFamily="18" charset="0"/>
              </a:rPr>
              <a:t>β</a:t>
            </a:r>
            <a:r>
              <a:rPr lang="en-GB" sz="2800" dirty="0" smtClean="0">
                <a:solidFill>
                  <a:schemeClr val="accent2">
                    <a:lumMod val="75000"/>
                  </a:schemeClr>
                </a:solidFill>
                <a:latin typeface="Cambria" panose="02040503050406030204" pitchFamily="18" charset="0"/>
                <a:ea typeface="Cambria" panose="02040503050406030204" pitchFamily="18" charset="0"/>
              </a:rPr>
              <a:t> = 2</a:t>
            </a:r>
            <a:endParaRPr lang="en-GB" sz="2800" dirty="0">
              <a:solidFill>
                <a:schemeClr val="accent2">
                  <a:lumMod val="75000"/>
                </a:schemeClr>
              </a:solidFill>
              <a:latin typeface="Cambria" panose="02040503050406030204" pitchFamily="18" charset="0"/>
              <a:ea typeface="Cambria" panose="02040503050406030204" pitchFamily="18" charset="0"/>
            </a:endParaRPr>
          </a:p>
        </p:txBody>
      </p:sp>
      <p:cxnSp>
        <p:nvCxnSpPr>
          <p:cNvPr id="9" name="Curved Connector 8"/>
          <p:cNvCxnSpPr/>
          <p:nvPr/>
        </p:nvCxnSpPr>
        <p:spPr>
          <a:xfrm flipV="1">
            <a:off x="7591740" y="2304661"/>
            <a:ext cx="946618" cy="416142"/>
          </a:xfrm>
          <a:prstGeom prst="curvedConnector3">
            <a:avLst>
              <a:gd name="adj1" fmla="val 50000"/>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2862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16" descr="University of Liverpool logo">
            <a:extLst>
              <a:ext uri="{FF2B5EF4-FFF2-40B4-BE49-F238E27FC236}">
                <a16:creationId xmlns:a16="http://schemas.microsoft.com/office/drawing/2014/main" id="{BED0D07C-5DED-5F4A-BFFE-E7DFA353E1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6891" y="5883287"/>
            <a:ext cx="2274330" cy="97471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4"/>
          <a:stretch>
            <a:fillRect/>
          </a:stretch>
        </p:blipFill>
        <p:spPr>
          <a:xfrm>
            <a:off x="5207343" y="4311638"/>
            <a:ext cx="6414994" cy="1555977"/>
          </a:xfrm>
          <a:prstGeom prst="rect">
            <a:avLst/>
          </a:prstGeom>
          <a:ln w="19050">
            <a:solidFill>
              <a:schemeClr val="accent2"/>
            </a:solidFill>
          </a:ln>
        </p:spPr>
      </p:pic>
      <p:pic>
        <p:nvPicPr>
          <p:cNvPr id="14" name="Picture 13"/>
          <p:cNvPicPr>
            <a:picLocks noChangeAspect="1"/>
          </p:cNvPicPr>
          <p:nvPr/>
        </p:nvPicPr>
        <p:blipFill>
          <a:blip r:embed="rId5"/>
          <a:stretch>
            <a:fillRect/>
          </a:stretch>
        </p:blipFill>
        <p:spPr>
          <a:xfrm>
            <a:off x="7323497" y="282633"/>
            <a:ext cx="4498686" cy="3614224"/>
          </a:xfrm>
          <a:prstGeom prst="rect">
            <a:avLst/>
          </a:prstGeom>
          <a:ln w="19050">
            <a:solidFill>
              <a:schemeClr val="accent2"/>
            </a:solidFill>
          </a:ln>
        </p:spPr>
      </p:pic>
      <p:pic>
        <p:nvPicPr>
          <p:cNvPr id="15" name="Picture 14"/>
          <p:cNvPicPr>
            <a:picLocks noChangeAspect="1"/>
          </p:cNvPicPr>
          <p:nvPr/>
        </p:nvPicPr>
        <p:blipFill>
          <a:blip r:embed="rId6"/>
          <a:stretch>
            <a:fillRect/>
          </a:stretch>
        </p:blipFill>
        <p:spPr>
          <a:xfrm>
            <a:off x="414724" y="2589952"/>
            <a:ext cx="4580404" cy="3602812"/>
          </a:xfrm>
          <a:prstGeom prst="rect">
            <a:avLst/>
          </a:prstGeom>
          <a:ln w="19050">
            <a:solidFill>
              <a:schemeClr val="accent2"/>
            </a:solidFill>
          </a:ln>
        </p:spPr>
      </p:pic>
      <p:pic>
        <p:nvPicPr>
          <p:cNvPr id="16" name="Picture 15"/>
          <p:cNvPicPr>
            <a:picLocks noChangeAspect="1"/>
          </p:cNvPicPr>
          <p:nvPr/>
        </p:nvPicPr>
        <p:blipFill>
          <a:blip r:embed="rId7"/>
          <a:stretch>
            <a:fillRect/>
          </a:stretch>
        </p:blipFill>
        <p:spPr>
          <a:xfrm>
            <a:off x="161634" y="606667"/>
            <a:ext cx="7000229" cy="1686802"/>
          </a:xfrm>
          <a:prstGeom prst="rect">
            <a:avLst/>
          </a:prstGeom>
          <a:ln w="19050">
            <a:solidFill>
              <a:schemeClr val="accent2"/>
            </a:solidFill>
          </a:ln>
        </p:spPr>
      </p:pic>
      <p:pic>
        <p:nvPicPr>
          <p:cNvPr id="17" name="Picture 2" descr="How do you slow a pandemic like coronavirus? : NewsCente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1145" r="19335"/>
          <a:stretch/>
        </p:blipFill>
        <p:spPr bwMode="auto">
          <a:xfrm>
            <a:off x="5431630" y="2534385"/>
            <a:ext cx="1522050" cy="1534324"/>
          </a:xfrm>
          <a:prstGeom prst="rect">
            <a:avLst/>
          </a:prstGeom>
          <a:noFill/>
          <a:ln w="28575">
            <a:solidFill>
              <a:schemeClr val="accent2"/>
            </a:solidFill>
          </a:ln>
          <a:extLst>
            <a:ext uri="{909E8E84-426E-40DD-AFC4-6F175D3DCCD1}">
              <a14:hiddenFill xmlns:a14="http://schemas.microsoft.com/office/drawing/2010/main">
                <a:solidFill>
                  <a:srgbClr val="FFFFFF"/>
                </a:solidFill>
              </a14:hiddenFill>
            </a:ext>
          </a:extLst>
        </p:spPr>
      </p:pic>
      <p:pic>
        <p:nvPicPr>
          <p:cNvPr id="18" name="Picture 20" descr="Free Icon Download | Twitter logo on black background">
            <a:extLst>
              <a:ext uri="{FF2B5EF4-FFF2-40B4-BE49-F238E27FC236}">
                <a16:creationId xmlns:a16="http://schemas.microsoft.com/office/drawing/2014/main" id="{514A9C6D-7DC6-E449-8661-B42AE1532604}"/>
              </a:ext>
            </a:extLst>
          </p:cNvPr>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ackgroundRemoval t="13810" b="83175" l="31500" r="70750"/>
                    </a14:imgEffect>
                  </a14:imgLayer>
                </a14:imgProps>
              </a:ext>
              <a:ext uri="{28A0092B-C50C-407E-A947-70E740481C1C}">
                <a14:useLocalDpi xmlns:a14="http://schemas.microsoft.com/office/drawing/2010/main" val="0"/>
              </a:ext>
            </a:extLst>
          </a:blip>
          <a:srcRect l="32635" t="19680" r="30068" b="19680"/>
          <a:stretch/>
        </p:blipFill>
        <p:spPr bwMode="auto">
          <a:xfrm>
            <a:off x="7439891" y="6314790"/>
            <a:ext cx="332424" cy="28375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C772965F-AA98-4E44-8463-D58B83A4F612}"/>
              </a:ext>
            </a:extLst>
          </p:cNvPr>
          <p:cNvSpPr txBox="1"/>
          <p:nvPr/>
        </p:nvSpPr>
        <p:spPr>
          <a:xfrm>
            <a:off x="7772315" y="6244989"/>
            <a:ext cx="2274372" cy="400110"/>
          </a:xfrm>
          <a:prstGeom prst="rect">
            <a:avLst/>
          </a:prstGeom>
          <a:noFill/>
        </p:spPr>
        <p:txBody>
          <a:bodyPr wrap="square" rtlCol="0">
            <a:spAutoFit/>
          </a:bodyPr>
          <a:lstStyle/>
          <a:p>
            <a:r>
              <a:rPr lang="en-GB" sz="20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@pj_ballantyne</a:t>
            </a:r>
          </a:p>
        </p:txBody>
      </p:sp>
    </p:spTree>
    <p:extLst>
      <p:ext uri="{BB962C8B-B14F-4D97-AF65-F5344CB8AC3E}">
        <p14:creationId xmlns:p14="http://schemas.microsoft.com/office/powerpoint/2010/main" val="9429650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866" y="2559493"/>
            <a:ext cx="6500166" cy="3033785"/>
          </a:xfrm>
          <a:prstGeom prst="rect">
            <a:avLst/>
          </a:prstGeom>
          <a:ln w="19050">
            <a:solidFill>
              <a:schemeClr val="accent2"/>
            </a:solidFill>
          </a:ln>
        </p:spPr>
      </p:pic>
      <p:pic>
        <p:nvPicPr>
          <p:cNvPr id="8" name="Picture 16" descr="University of Liverpool logo">
            <a:extLst>
              <a:ext uri="{FF2B5EF4-FFF2-40B4-BE49-F238E27FC236}">
                <a16:creationId xmlns:a16="http://schemas.microsoft.com/office/drawing/2014/main" id="{BED0D07C-5DED-5F4A-BFFE-E7DFA353E14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06891" y="5883287"/>
            <a:ext cx="2274330" cy="9747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Free Icon Download | Twitter logo on black background">
            <a:extLst>
              <a:ext uri="{FF2B5EF4-FFF2-40B4-BE49-F238E27FC236}">
                <a16:creationId xmlns:a16="http://schemas.microsoft.com/office/drawing/2014/main" id="{514A9C6D-7DC6-E449-8661-B42AE1532604}"/>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13810" b="83175" l="31500" r="70750"/>
                    </a14:imgEffect>
                  </a14:imgLayer>
                </a14:imgProps>
              </a:ext>
              <a:ext uri="{28A0092B-C50C-407E-A947-70E740481C1C}">
                <a14:useLocalDpi xmlns:a14="http://schemas.microsoft.com/office/drawing/2010/main" val="0"/>
              </a:ext>
            </a:extLst>
          </a:blip>
          <a:srcRect l="32635" t="19680" r="30068" b="19680"/>
          <a:stretch/>
        </p:blipFill>
        <p:spPr bwMode="auto">
          <a:xfrm>
            <a:off x="7439891" y="6314790"/>
            <a:ext cx="332424" cy="2837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772965F-AA98-4E44-8463-D58B83A4F612}"/>
              </a:ext>
            </a:extLst>
          </p:cNvPr>
          <p:cNvSpPr txBox="1"/>
          <p:nvPr/>
        </p:nvSpPr>
        <p:spPr>
          <a:xfrm>
            <a:off x="7772315" y="6244989"/>
            <a:ext cx="2274372" cy="400110"/>
          </a:xfrm>
          <a:prstGeom prst="rect">
            <a:avLst/>
          </a:prstGeom>
          <a:noFill/>
        </p:spPr>
        <p:txBody>
          <a:bodyPr wrap="square" rtlCol="0">
            <a:spAutoFit/>
          </a:bodyPr>
          <a:lstStyle/>
          <a:p>
            <a:r>
              <a:rPr lang="en-GB" sz="20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@pj_ballantyne</a:t>
            </a:r>
          </a:p>
        </p:txBody>
      </p:sp>
      <p:sp>
        <p:nvSpPr>
          <p:cNvPr id="13" name="AutoShape 4"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AutoShape 6"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36512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 name="TextBox 10">
            <a:extLst>
              <a:ext uri="{FF2B5EF4-FFF2-40B4-BE49-F238E27FC236}">
                <a16:creationId xmlns:a16="http://schemas.microsoft.com/office/drawing/2014/main" id="{08E2A0BE-7477-DF45-B37B-7F697C017DC5}"/>
              </a:ext>
            </a:extLst>
          </p:cNvPr>
          <p:cNvSpPr txBox="1"/>
          <p:nvPr/>
        </p:nvSpPr>
        <p:spPr>
          <a:xfrm>
            <a:off x="68158" y="6424651"/>
            <a:ext cx="7523582" cy="400110"/>
          </a:xfrm>
          <a:prstGeom prst="rect">
            <a:avLst/>
          </a:prstGeom>
          <a:noFill/>
        </p:spPr>
        <p:txBody>
          <a:bodyPr wrap="square" rtlCol="0">
            <a:spAutoFit/>
          </a:bodyPr>
          <a:lstStyle/>
          <a:p>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American Retail Centre Geographies: Centres</a:t>
            </a:r>
            <a:r>
              <a:rPr lang="en-GB" sz="12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 </a:t>
            </a:r>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Characteristics &amp; </a:t>
            </a:r>
            <a:r>
              <a:rPr lang="en-GB" sz="2000" dirty="0">
                <a:solidFill>
                  <a:schemeClr val="accent2"/>
                </a:solidFill>
                <a:latin typeface="Cambria" panose="02040503050406030204" pitchFamily="18" charset="0"/>
                <a:ea typeface="Cambria" panose="02040503050406030204" pitchFamily="18" charset="0"/>
                <a:cs typeface="Big Caslon Medium" panose="02000603090000020003" pitchFamily="2" charset="-79"/>
              </a:rPr>
              <a:t>Catchments</a:t>
            </a:r>
            <a:endParaRPr lang="en-GB" sz="1600" dirty="0">
              <a:solidFill>
                <a:schemeClr val="accent2"/>
              </a:solidFill>
              <a:latin typeface="Cambria" panose="02040503050406030204" pitchFamily="18" charset="0"/>
              <a:ea typeface="Cambria" panose="02040503050406030204" pitchFamily="18" charset="0"/>
              <a:cs typeface="Big Caslon Medium" panose="02000603090000020003" pitchFamily="2" charset="-79"/>
            </a:endParaRPr>
          </a:p>
        </p:txBody>
      </p:sp>
      <p:pic>
        <p:nvPicPr>
          <p:cNvPr id="17" name="Picture 16"/>
          <p:cNvPicPr>
            <a:picLocks noChangeAspect="1"/>
          </p:cNvPicPr>
          <p:nvPr/>
        </p:nvPicPr>
        <p:blipFill>
          <a:blip r:embed="rId7"/>
          <a:stretch>
            <a:fillRect/>
          </a:stretch>
        </p:blipFill>
        <p:spPr>
          <a:xfrm>
            <a:off x="947946" y="207546"/>
            <a:ext cx="5750867" cy="2172741"/>
          </a:xfrm>
          <a:prstGeom prst="rect">
            <a:avLst/>
          </a:prstGeom>
          <a:ln w="19050">
            <a:solidFill>
              <a:schemeClr val="accent2">
                <a:lumMod val="75000"/>
              </a:schemeClr>
            </a:solidFill>
          </a:ln>
        </p:spPr>
      </p:pic>
      <p:graphicFrame>
        <p:nvGraphicFramePr>
          <p:cNvPr id="9" name="Table 8"/>
          <p:cNvGraphicFramePr>
            <a:graphicFrameLocks noGrp="1"/>
          </p:cNvGraphicFramePr>
          <p:nvPr>
            <p:extLst>
              <p:ext uri="{D42A27DB-BD31-4B8C-83A1-F6EECF244321}">
                <p14:modId xmlns:p14="http://schemas.microsoft.com/office/powerpoint/2010/main" val="3694539776"/>
              </p:ext>
            </p:extLst>
          </p:nvPr>
        </p:nvGraphicFramePr>
        <p:xfrm>
          <a:off x="7439891" y="2028417"/>
          <a:ext cx="3657600" cy="1826454"/>
        </p:xfrm>
        <a:graphic>
          <a:graphicData uri="http://schemas.openxmlformats.org/drawingml/2006/table">
            <a:tbl>
              <a:tblPr firstRow="1" firstCol="1" bandRow="1"/>
              <a:tblGrid>
                <a:gridCol w="609600">
                  <a:extLst>
                    <a:ext uri="{9D8B030D-6E8A-4147-A177-3AD203B41FA5}">
                      <a16:colId xmlns:a16="http://schemas.microsoft.com/office/drawing/2014/main" val="3179802983"/>
                    </a:ext>
                  </a:extLst>
                </a:gridCol>
                <a:gridCol w="609600">
                  <a:extLst>
                    <a:ext uri="{9D8B030D-6E8A-4147-A177-3AD203B41FA5}">
                      <a16:colId xmlns:a16="http://schemas.microsoft.com/office/drawing/2014/main" val="2406011403"/>
                    </a:ext>
                  </a:extLst>
                </a:gridCol>
                <a:gridCol w="609600">
                  <a:extLst>
                    <a:ext uri="{9D8B030D-6E8A-4147-A177-3AD203B41FA5}">
                      <a16:colId xmlns:a16="http://schemas.microsoft.com/office/drawing/2014/main" val="4261454065"/>
                    </a:ext>
                  </a:extLst>
                </a:gridCol>
                <a:gridCol w="609600">
                  <a:extLst>
                    <a:ext uri="{9D8B030D-6E8A-4147-A177-3AD203B41FA5}">
                      <a16:colId xmlns:a16="http://schemas.microsoft.com/office/drawing/2014/main" val="2825851536"/>
                    </a:ext>
                  </a:extLst>
                </a:gridCol>
                <a:gridCol w="609600">
                  <a:extLst>
                    <a:ext uri="{9D8B030D-6E8A-4147-A177-3AD203B41FA5}">
                      <a16:colId xmlns:a16="http://schemas.microsoft.com/office/drawing/2014/main" val="1707595939"/>
                    </a:ext>
                  </a:extLst>
                </a:gridCol>
                <a:gridCol w="609600">
                  <a:extLst>
                    <a:ext uri="{9D8B030D-6E8A-4147-A177-3AD203B41FA5}">
                      <a16:colId xmlns:a16="http://schemas.microsoft.com/office/drawing/2014/main" val="395802201"/>
                    </a:ext>
                  </a:extLst>
                </a:gridCol>
              </a:tblGrid>
              <a:tr h="200025">
                <a:tc rowSpan="2">
                  <a:txBody>
                    <a:bodyPr/>
                    <a:lstStyle/>
                    <a:p>
                      <a:pPr algn="ctr">
                        <a:lnSpc>
                          <a:spcPct val="107000"/>
                        </a:lnSpc>
                        <a:spcAft>
                          <a:spcPts val="0"/>
                        </a:spcAft>
                      </a:pPr>
                      <a:r>
                        <a:rPr lang="en-GB" sz="1600" dirty="0">
                          <a:solidFill>
                            <a:srgbClr val="000000"/>
                          </a:solidFill>
                          <a:effectLst/>
                          <a:latin typeface="+mj-lt"/>
                          <a:ea typeface="Times New Roman" panose="02020603050405020304" pitchFamily="18" charset="0"/>
                          <a:cs typeface="Calibri" panose="020F0502020204030204" pitchFamily="34" charset="0"/>
                        </a:rPr>
                        <a:t> </a:t>
                      </a:r>
                      <a:endParaRPr lang="en-GB" sz="1400" dirty="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solidFill>
                      <a:schemeClr val="bg1"/>
                    </a:solidFill>
                  </a:tcPr>
                </a:tc>
                <a:tc gridSpan="5">
                  <a:txBody>
                    <a:bodyPr/>
                    <a:lstStyle/>
                    <a:p>
                      <a:pPr algn="ctr">
                        <a:lnSpc>
                          <a:spcPct val="107000"/>
                        </a:lnSpc>
                        <a:spcAft>
                          <a:spcPts val="0"/>
                        </a:spcAft>
                      </a:pPr>
                      <a:r>
                        <a:rPr lang="en-GB" sz="1600" b="1" dirty="0">
                          <a:solidFill>
                            <a:srgbClr val="000000"/>
                          </a:solidFill>
                          <a:effectLst/>
                          <a:latin typeface="+mj-lt"/>
                          <a:ea typeface="Times New Roman" panose="02020603050405020304" pitchFamily="18" charset="0"/>
                          <a:cs typeface="Calibri" panose="020F0502020204030204" pitchFamily="34" charset="0"/>
                        </a:rPr>
                        <a:t>Pearson's R</a:t>
                      </a:r>
                      <a:endParaRPr lang="en-GB" sz="1400" dirty="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solidFill>
                      <a:schemeClr val="bg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463055286"/>
                  </a:ext>
                </a:extLst>
              </a:tr>
              <a:tr h="200025">
                <a:tc vMerge="1">
                  <a:txBody>
                    <a:bodyPr/>
                    <a:lstStyle/>
                    <a:p>
                      <a:endParaRPr lang="en-GB"/>
                    </a:p>
                  </a:txBody>
                  <a:tcPr/>
                </a:tc>
                <a:tc>
                  <a:txBody>
                    <a:bodyPr/>
                    <a:lstStyle/>
                    <a:p>
                      <a:pPr algn="ctr">
                        <a:lnSpc>
                          <a:spcPct val="107000"/>
                        </a:lnSpc>
                        <a:spcAft>
                          <a:spcPts val="0"/>
                        </a:spcAft>
                      </a:pPr>
                      <a:r>
                        <a:rPr lang="en-GB" sz="1600" dirty="0">
                          <a:solidFill>
                            <a:srgbClr val="000000"/>
                          </a:solidFill>
                          <a:effectLst/>
                          <a:latin typeface="+mj-lt"/>
                          <a:ea typeface="Times New Roman" panose="02020603050405020304" pitchFamily="18" charset="0"/>
                          <a:cs typeface="Calibri" panose="020F0502020204030204" pitchFamily="34" charset="0"/>
                        </a:rPr>
                        <a:t>0.1</a:t>
                      </a:r>
                      <a:endParaRPr lang="en-GB" sz="1400" dirty="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600" dirty="0">
                          <a:solidFill>
                            <a:srgbClr val="000000"/>
                          </a:solidFill>
                          <a:effectLst/>
                          <a:latin typeface="+mj-lt"/>
                          <a:ea typeface="Times New Roman" panose="02020603050405020304" pitchFamily="18" charset="0"/>
                          <a:cs typeface="Calibri" panose="020F0502020204030204" pitchFamily="34" charset="0"/>
                        </a:rPr>
                        <a:t>0.5</a:t>
                      </a:r>
                      <a:endParaRPr lang="en-GB" sz="1400" dirty="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600" dirty="0">
                          <a:solidFill>
                            <a:srgbClr val="000000"/>
                          </a:solidFill>
                          <a:effectLst/>
                          <a:latin typeface="+mj-lt"/>
                          <a:ea typeface="Times New Roman" panose="02020603050405020304" pitchFamily="18" charset="0"/>
                          <a:cs typeface="Calibri" panose="020F0502020204030204" pitchFamily="34" charset="0"/>
                        </a:rPr>
                        <a:t>1.0</a:t>
                      </a:r>
                      <a:endParaRPr lang="en-GB" sz="1400" dirty="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600" dirty="0">
                          <a:solidFill>
                            <a:srgbClr val="000000"/>
                          </a:solidFill>
                          <a:effectLst/>
                          <a:latin typeface="+mj-lt"/>
                          <a:ea typeface="Times New Roman" panose="02020603050405020304" pitchFamily="18" charset="0"/>
                          <a:cs typeface="Calibri" panose="020F0502020204030204" pitchFamily="34" charset="0"/>
                        </a:rPr>
                        <a:t>2.0</a:t>
                      </a:r>
                      <a:endParaRPr lang="en-GB" sz="1400" dirty="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600">
                          <a:solidFill>
                            <a:srgbClr val="000000"/>
                          </a:solidFill>
                          <a:effectLst/>
                          <a:latin typeface="+mj-lt"/>
                          <a:ea typeface="Times New Roman" panose="02020603050405020304" pitchFamily="18" charset="0"/>
                          <a:cs typeface="Calibri" panose="020F0502020204030204" pitchFamily="34" charset="0"/>
                        </a:rPr>
                        <a:t>5.0</a:t>
                      </a:r>
                      <a:endParaRPr lang="en-GB" sz="140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859301990"/>
                  </a:ext>
                </a:extLst>
              </a:tr>
              <a:tr h="200025">
                <a:tc>
                  <a:txBody>
                    <a:bodyPr/>
                    <a:lstStyle/>
                    <a:p>
                      <a:pPr algn="ctr">
                        <a:lnSpc>
                          <a:spcPct val="107000"/>
                        </a:lnSpc>
                        <a:spcAft>
                          <a:spcPts val="0"/>
                        </a:spcAft>
                      </a:pPr>
                      <a:r>
                        <a:rPr lang="en-GB" sz="1600">
                          <a:solidFill>
                            <a:srgbClr val="000000"/>
                          </a:solidFill>
                          <a:effectLst/>
                          <a:latin typeface="+mj-lt"/>
                          <a:ea typeface="Times New Roman" panose="02020603050405020304" pitchFamily="18" charset="0"/>
                          <a:cs typeface="Calibri" panose="020F0502020204030204" pitchFamily="34" charset="0"/>
                        </a:rPr>
                        <a:t>0.1</a:t>
                      </a:r>
                      <a:endParaRPr lang="en-GB" sz="140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chemeClr val="bg1"/>
                    </a:solidFill>
                  </a:tcPr>
                </a:tc>
                <a:tc>
                  <a:txBody>
                    <a:bodyPr/>
                    <a:lstStyle/>
                    <a:p>
                      <a:pPr algn="ctr">
                        <a:lnSpc>
                          <a:spcPct val="107000"/>
                        </a:lnSpc>
                        <a:spcAft>
                          <a:spcPts val="0"/>
                        </a:spcAft>
                      </a:pPr>
                      <a:r>
                        <a:rPr lang="en-GB" sz="1600">
                          <a:solidFill>
                            <a:srgbClr val="000000"/>
                          </a:solidFill>
                          <a:effectLst/>
                          <a:latin typeface="+mj-lt"/>
                          <a:ea typeface="Times New Roman" panose="02020603050405020304" pitchFamily="18" charset="0"/>
                          <a:cs typeface="Calibri" panose="020F0502020204030204" pitchFamily="34" charset="0"/>
                        </a:rPr>
                        <a:t>-</a:t>
                      </a:r>
                      <a:endParaRPr lang="en-GB" sz="140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ctr">
                        <a:lnSpc>
                          <a:spcPct val="107000"/>
                        </a:lnSpc>
                        <a:spcAft>
                          <a:spcPts val="0"/>
                        </a:spcAft>
                      </a:pPr>
                      <a:r>
                        <a:rPr lang="en-GB" sz="1600">
                          <a:solidFill>
                            <a:srgbClr val="000000"/>
                          </a:solidFill>
                          <a:effectLst/>
                          <a:latin typeface="+mj-lt"/>
                          <a:ea typeface="Times New Roman" panose="02020603050405020304" pitchFamily="18" charset="0"/>
                          <a:cs typeface="Calibri" panose="020F0502020204030204" pitchFamily="34" charset="0"/>
                        </a:rPr>
                        <a:t>-</a:t>
                      </a:r>
                      <a:endParaRPr lang="en-GB" sz="140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ctr">
                        <a:lnSpc>
                          <a:spcPct val="107000"/>
                        </a:lnSpc>
                        <a:spcAft>
                          <a:spcPts val="0"/>
                        </a:spcAft>
                      </a:pPr>
                      <a:r>
                        <a:rPr lang="en-GB" sz="1600" dirty="0">
                          <a:solidFill>
                            <a:srgbClr val="000000"/>
                          </a:solidFill>
                          <a:effectLst/>
                          <a:latin typeface="+mj-lt"/>
                          <a:ea typeface="Times New Roman" panose="02020603050405020304" pitchFamily="18" charset="0"/>
                          <a:cs typeface="Calibri" panose="020F0502020204030204" pitchFamily="34" charset="0"/>
                        </a:rPr>
                        <a:t>-</a:t>
                      </a:r>
                      <a:endParaRPr lang="en-GB" sz="1400" dirty="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ctr">
                        <a:lnSpc>
                          <a:spcPct val="107000"/>
                        </a:lnSpc>
                        <a:spcAft>
                          <a:spcPts val="0"/>
                        </a:spcAft>
                      </a:pPr>
                      <a:r>
                        <a:rPr lang="en-GB" sz="1600" dirty="0">
                          <a:solidFill>
                            <a:srgbClr val="000000"/>
                          </a:solidFill>
                          <a:effectLst/>
                          <a:latin typeface="+mj-lt"/>
                          <a:ea typeface="Times New Roman" panose="02020603050405020304" pitchFamily="18" charset="0"/>
                          <a:cs typeface="Calibri" panose="020F0502020204030204" pitchFamily="34" charset="0"/>
                        </a:rPr>
                        <a:t>-</a:t>
                      </a:r>
                      <a:endParaRPr lang="en-GB" sz="1400" dirty="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ctr">
                        <a:lnSpc>
                          <a:spcPct val="107000"/>
                        </a:lnSpc>
                        <a:spcAft>
                          <a:spcPts val="0"/>
                        </a:spcAft>
                      </a:pPr>
                      <a:r>
                        <a:rPr lang="en-GB" sz="1600">
                          <a:solidFill>
                            <a:srgbClr val="000000"/>
                          </a:solidFill>
                          <a:effectLst/>
                          <a:latin typeface="+mj-lt"/>
                          <a:ea typeface="Times New Roman" panose="02020603050405020304" pitchFamily="18" charset="0"/>
                          <a:cs typeface="Calibri" panose="020F0502020204030204" pitchFamily="34" charset="0"/>
                        </a:rPr>
                        <a:t>-</a:t>
                      </a:r>
                      <a:endParaRPr lang="en-GB" sz="140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2199011771"/>
                  </a:ext>
                </a:extLst>
              </a:tr>
              <a:tr h="200025">
                <a:tc>
                  <a:txBody>
                    <a:bodyPr/>
                    <a:lstStyle/>
                    <a:p>
                      <a:pPr algn="ctr">
                        <a:lnSpc>
                          <a:spcPct val="107000"/>
                        </a:lnSpc>
                        <a:spcAft>
                          <a:spcPts val="0"/>
                        </a:spcAft>
                      </a:pPr>
                      <a:r>
                        <a:rPr lang="en-GB" sz="1600">
                          <a:solidFill>
                            <a:srgbClr val="000000"/>
                          </a:solidFill>
                          <a:effectLst/>
                          <a:latin typeface="+mj-lt"/>
                          <a:ea typeface="Times New Roman" panose="02020603050405020304" pitchFamily="18" charset="0"/>
                          <a:cs typeface="Calibri" panose="020F0502020204030204" pitchFamily="34" charset="0"/>
                        </a:rPr>
                        <a:t>0.5</a:t>
                      </a:r>
                      <a:endParaRPr lang="en-GB" sz="140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chemeClr val="bg1"/>
                    </a:solidFill>
                  </a:tcPr>
                </a:tc>
                <a:tc>
                  <a:txBody>
                    <a:bodyPr/>
                    <a:lstStyle/>
                    <a:p>
                      <a:pPr algn="ctr">
                        <a:lnSpc>
                          <a:spcPct val="107000"/>
                        </a:lnSpc>
                        <a:spcAft>
                          <a:spcPts val="0"/>
                        </a:spcAft>
                      </a:pPr>
                      <a:r>
                        <a:rPr lang="en-GB" sz="1600">
                          <a:solidFill>
                            <a:srgbClr val="000000"/>
                          </a:solidFill>
                          <a:effectLst/>
                          <a:latin typeface="+mj-lt"/>
                          <a:ea typeface="Times New Roman" panose="02020603050405020304" pitchFamily="18" charset="0"/>
                          <a:cs typeface="Calibri" panose="020F0502020204030204" pitchFamily="34" charset="0"/>
                        </a:rPr>
                        <a:t>-</a:t>
                      </a:r>
                      <a:endParaRPr lang="en-GB" sz="140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chemeClr val="bg1"/>
                    </a:solidFill>
                  </a:tcPr>
                </a:tc>
                <a:tc>
                  <a:txBody>
                    <a:bodyPr/>
                    <a:lstStyle/>
                    <a:p>
                      <a:pPr algn="ctr">
                        <a:lnSpc>
                          <a:spcPct val="107000"/>
                        </a:lnSpc>
                        <a:spcAft>
                          <a:spcPts val="0"/>
                        </a:spcAft>
                      </a:pPr>
                      <a:r>
                        <a:rPr lang="en-GB" sz="1600" dirty="0">
                          <a:solidFill>
                            <a:srgbClr val="000000"/>
                          </a:solidFill>
                          <a:effectLst/>
                          <a:latin typeface="+mj-lt"/>
                          <a:ea typeface="Times New Roman" panose="02020603050405020304" pitchFamily="18" charset="0"/>
                          <a:cs typeface="Calibri" panose="020F0502020204030204" pitchFamily="34" charset="0"/>
                        </a:rPr>
                        <a:t>-</a:t>
                      </a:r>
                      <a:endParaRPr lang="en-GB" sz="1400" dirty="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chemeClr val="bg1"/>
                    </a:solidFill>
                  </a:tcPr>
                </a:tc>
                <a:tc>
                  <a:txBody>
                    <a:bodyPr/>
                    <a:lstStyle/>
                    <a:p>
                      <a:pPr algn="ctr">
                        <a:lnSpc>
                          <a:spcPct val="107000"/>
                        </a:lnSpc>
                        <a:spcAft>
                          <a:spcPts val="0"/>
                        </a:spcAft>
                      </a:pPr>
                      <a:r>
                        <a:rPr lang="en-GB" sz="1600" dirty="0">
                          <a:solidFill>
                            <a:srgbClr val="000000"/>
                          </a:solidFill>
                          <a:effectLst/>
                          <a:latin typeface="+mj-lt"/>
                          <a:ea typeface="Times New Roman" panose="02020603050405020304" pitchFamily="18" charset="0"/>
                          <a:cs typeface="Calibri" panose="020F0502020204030204" pitchFamily="34" charset="0"/>
                        </a:rPr>
                        <a:t>-</a:t>
                      </a:r>
                      <a:endParaRPr lang="en-GB" sz="1400" dirty="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chemeClr val="bg1"/>
                    </a:solidFill>
                  </a:tcPr>
                </a:tc>
                <a:tc>
                  <a:txBody>
                    <a:bodyPr/>
                    <a:lstStyle/>
                    <a:p>
                      <a:pPr algn="ctr">
                        <a:lnSpc>
                          <a:spcPct val="107000"/>
                        </a:lnSpc>
                        <a:spcAft>
                          <a:spcPts val="0"/>
                        </a:spcAft>
                      </a:pPr>
                      <a:r>
                        <a:rPr lang="en-GB" sz="1600" dirty="0">
                          <a:solidFill>
                            <a:srgbClr val="000000"/>
                          </a:solidFill>
                          <a:effectLst/>
                          <a:latin typeface="+mj-lt"/>
                          <a:ea typeface="Times New Roman" panose="02020603050405020304" pitchFamily="18" charset="0"/>
                          <a:cs typeface="Calibri" panose="020F0502020204030204" pitchFamily="34" charset="0"/>
                        </a:rPr>
                        <a:t>-</a:t>
                      </a:r>
                      <a:endParaRPr lang="en-GB" sz="1400" dirty="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chemeClr val="bg1"/>
                    </a:solidFill>
                  </a:tcPr>
                </a:tc>
                <a:tc>
                  <a:txBody>
                    <a:bodyPr/>
                    <a:lstStyle/>
                    <a:p>
                      <a:pPr algn="ctr">
                        <a:lnSpc>
                          <a:spcPct val="107000"/>
                        </a:lnSpc>
                        <a:spcAft>
                          <a:spcPts val="0"/>
                        </a:spcAft>
                      </a:pPr>
                      <a:r>
                        <a:rPr lang="en-GB" sz="1600">
                          <a:solidFill>
                            <a:srgbClr val="000000"/>
                          </a:solidFill>
                          <a:effectLst/>
                          <a:latin typeface="+mj-lt"/>
                          <a:ea typeface="Times New Roman" panose="02020603050405020304" pitchFamily="18" charset="0"/>
                          <a:cs typeface="Calibri" panose="020F0502020204030204" pitchFamily="34" charset="0"/>
                        </a:rPr>
                        <a:t>-</a:t>
                      </a:r>
                      <a:endParaRPr lang="en-GB" sz="140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chemeClr val="bg1"/>
                    </a:solidFill>
                  </a:tcPr>
                </a:tc>
                <a:extLst>
                  <a:ext uri="{0D108BD9-81ED-4DB2-BD59-A6C34878D82A}">
                    <a16:rowId xmlns:a16="http://schemas.microsoft.com/office/drawing/2014/main" val="4231522460"/>
                  </a:ext>
                </a:extLst>
              </a:tr>
              <a:tr h="200025">
                <a:tc>
                  <a:txBody>
                    <a:bodyPr/>
                    <a:lstStyle/>
                    <a:p>
                      <a:pPr algn="ctr">
                        <a:lnSpc>
                          <a:spcPct val="107000"/>
                        </a:lnSpc>
                        <a:spcAft>
                          <a:spcPts val="0"/>
                        </a:spcAft>
                      </a:pPr>
                      <a:r>
                        <a:rPr lang="en-GB" sz="1600" dirty="0">
                          <a:solidFill>
                            <a:srgbClr val="000000"/>
                          </a:solidFill>
                          <a:effectLst/>
                          <a:latin typeface="+mj-lt"/>
                          <a:ea typeface="Times New Roman" panose="02020603050405020304" pitchFamily="18" charset="0"/>
                          <a:cs typeface="Calibri" panose="020F0502020204030204" pitchFamily="34" charset="0"/>
                        </a:rPr>
                        <a:t>1.0</a:t>
                      </a:r>
                      <a:endParaRPr lang="en-GB" sz="1400" dirty="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chemeClr val="bg1"/>
                    </a:solidFill>
                  </a:tcPr>
                </a:tc>
                <a:tc>
                  <a:txBody>
                    <a:bodyPr/>
                    <a:lstStyle/>
                    <a:p>
                      <a:pPr algn="ctr">
                        <a:lnSpc>
                          <a:spcPct val="107000"/>
                        </a:lnSpc>
                        <a:spcAft>
                          <a:spcPts val="0"/>
                        </a:spcAft>
                      </a:pPr>
                      <a:r>
                        <a:rPr lang="en-GB" sz="1600">
                          <a:solidFill>
                            <a:srgbClr val="000000"/>
                          </a:solidFill>
                          <a:effectLst/>
                          <a:latin typeface="+mj-lt"/>
                          <a:ea typeface="Times New Roman" panose="02020603050405020304" pitchFamily="18" charset="0"/>
                          <a:cs typeface="Calibri" panose="020F0502020204030204" pitchFamily="34" charset="0"/>
                        </a:rPr>
                        <a:t>-</a:t>
                      </a:r>
                      <a:endParaRPr lang="en-GB" sz="140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chemeClr val="bg1"/>
                    </a:solidFill>
                  </a:tcPr>
                </a:tc>
                <a:tc>
                  <a:txBody>
                    <a:bodyPr/>
                    <a:lstStyle/>
                    <a:p>
                      <a:pPr algn="ctr">
                        <a:lnSpc>
                          <a:spcPct val="107000"/>
                        </a:lnSpc>
                        <a:spcAft>
                          <a:spcPts val="0"/>
                        </a:spcAft>
                      </a:pPr>
                      <a:r>
                        <a:rPr lang="en-GB" sz="1600">
                          <a:solidFill>
                            <a:srgbClr val="000000"/>
                          </a:solidFill>
                          <a:effectLst/>
                          <a:latin typeface="+mj-lt"/>
                          <a:ea typeface="Times New Roman" panose="02020603050405020304" pitchFamily="18" charset="0"/>
                          <a:cs typeface="Calibri" panose="020F0502020204030204" pitchFamily="34" charset="0"/>
                        </a:rPr>
                        <a:t>-</a:t>
                      </a:r>
                      <a:endParaRPr lang="en-GB" sz="140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chemeClr val="bg1"/>
                    </a:solidFill>
                  </a:tcPr>
                </a:tc>
                <a:tc>
                  <a:txBody>
                    <a:bodyPr/>
                    <a:lstStyle/>
                    <a:p>
                      <a:pPr algn="ctr">
                        <a:lnSpc>
                          <a:spcPct val="107000"/>
                        </a:lnSpc>
                        <a:spcAft>
                          <a:spcPts val="0"/>
                        </a:spcAft>
                      </a:pPr>
                      <a:r>
                        <a:rPr lang="en-GB" sz="1600">
                          <a:solidFill>
                            <a:srgbClr val="000000"/>
                          </a:solidFill>
                          <a:effectLst/>
                          <a:latin typeface="+mj-lt"/>
                          <a:ea typeface="Times New Roman" panose="02020603050405020304" pitchFamily="18" charset="0"/>
                          <a:cs typeface="Calibri" panose="020F0502020204030204" pitchFamily="34" charset="0"/>
                        </a:rPr>
                        <a:t>-</a:t>
                      </a:r>
                      <a:endParaRPr lang="en-GB" sz="140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chemeClr val="bg1"/>
                    </a:solidFill>
                  </a:tcPr>
                </a:tc>
                <a:tc>
                  <a:txBody>
                    <a:bodyPr/>
                    <a:lstStyle/>
                    <a:p>
                      <a:pPr algn="ctr">
                        <a:lnSpc>
                          <a:spcPct val="107000"/>
                        </a:lnSpc>
                        <a:spcAft>
                          <a:spcPts val="0"/>
                        </a:spcAft>
                      </a:pPr>
                      <a:r>
                        <a:rPr lang="en-GB" sz="1600" dirty="0">
                          <a:solidFill>
                            <a:srgbClr val="000000"/>
                          </a:solidFill>
                          <a:effectLst/>
                          <a:latin typeface="+mj-lt"/>
                          <a:ea typeface="Times New Roman" panose="02020603050405020304" pitchFamily="18" charset="0"/>
                          <a:cs typeface="Calibri" panose="020F0502020204030204" pitchFamily="34" charset="0"/>
                        </a:rPr>
                        <a:t>-</a:t>
                      </a:r>
                      <a:endParaRPr lang="en-GB" sz="1400" dirty="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chemeClr val="bg1"/>
                    </a:solidFill>
                  </a:tcPr>
                </a:tc>
                <a:tc>
                  <a:txBody>
                    <a:bodyPr/>
                    <a:lstStyle/>
                    <a:p>
                      <a:pPr algn="ctr">
                        <a:lnSpc>
                          <a:spcPct val="107000"/>
                        </a:lnSpc>
                        <a:spcAft>
                          <a:spcPts val="0"/>
                        </a:spcAft>
                      </a:pPr>
                      <a:r>
                        <a:rPr lang="en-GB" sz="1600">
                          <a:solidFill>
                            <a:srgbClr val="000000"/>
                          </a:solidFill>
                          <a:effectLst/>
                          <a:latin typeface="+mj-lt"/>
                          <a:ea typeface="Times New Roman" panose="02020603050405020304" pitchFamily="18" charset="0"/>
                          <a:cs typeface="Calibri" panose="020F0502020204030204" pitchFamily="34" charset="0"/>
                        </a:rPr>
                        <a:t>-</a:t>
                      </a:r>
                      <a:endParaRPr lang="en-GB" sz="140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chemeClr val="bg1"/>
                    </a:solidFill>
                  </a:tcPr>
                </a:tc>
                <a:extLst>
                  <a:ext uri="{0D108BD9-81ED-4DB2-BD59-A6C34878D82A}">
                    <a16:rowId xmlns:a16="http://schemas.microsoft.com/office/drawing/2014/main" val="3327127310"/>
                  </a:ext>
                </a:extLst>
              </a:tr>
              <a:tr h="200025">
                <a:tc>
                  <a:txBody>
                    <a:bodyPr/>
                    <a:lstStyle/>
                    <a:p>
                      <a:pPr algn="ctr">
                        <a:lnSpc>
                          <a:spcPct val="107000"/>
                        </a:lnSpc>
                        <a:spcAft>
                          <a:spcPts val="0"/>
                        </a:spcAft>
                      </a:pPr>
                      <a:r>
                        <a:rPr lang="en-GB" sz="1600">
                          <a:solidFill>
                            <a:srgbClr val="000000"/>
                          </a:solidFill>
                          <a:effectLst/>
                          <a:latin typeface="+mj-lt"/>
                          <a:ea typeface="Times New Roman" panose="02020603050405020304" pitchFamily="18" charset="0"/>
                          <a:cs typeface="Calibri" panose="020F0502020204030204" pitchFamily="34" charset="0"/>
                        </a:rPr>
                        <a:t>2.0</a:t>
                      </a:r>
                      <a:endParaRPr lang="en-GB" sz="140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chemeClr val="bg1"/>
                    </a:solidFill>
                  </a:tcPr>
                </a:tc>
                <a:tc>
                  <a:txBody>
                    <a:bodyPr/>
                    <a:lstStyle/>
                    <a:p>
                      <a:pPr algn="ctr">
                        <a:lnSpc>
                          <a:spcPct val="107000"/>
                        </a:lnSpc>
                        <a:spcAft>
                          <a:spcPts val="0"/>
                        </a:spcAft>
                      </a:pPr>
                      <a:r>
                        <a:rPr lang="en-GB" sz="1600">
                          <a:solidFill>
                            <a:srgbClr val="000000"/>
                          </a:solidFill>
                          <a:effectLst/>
                          <a:latin typeface="+mj-lt"/>
                          <a:ea typeface="Times New Roman" panose="02020603050405020304" pitchFamily="18" charset="0"/>
                          <a:cs typeface="Calibri" panose="020F0502020204030204" pitchFamily="34" charset="0"/>
                        </a:rPr>
                        <a:t>-</a:t>
                      </a:r>
                      <a:endParaRPr lang="en-GB" sz="140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chemeClr val="bg1"/>
                    </a:solidFill>
                  </a:tcPr>
                </a:tc>
                <a:tc>
                  <a:txBody>
                    <a:bodyPr/>
                    <a:lstStyle/>
                    <a:p>
                      <a:pPr algn="ctr">
                        <a:lnSpc>
                          <a:spcPct val="107000"/>
                        </a:lnSpc>
                        <a:spcAft>
                          <a:spcPts val="0"/>
                        </a:spcAft>
                      </a:pPr>
                      <a:r>
                        <a:rPr lang="en-GB" sz="1600" dirty="0">
                          <a:solidFill>
                            <a:srgbClr val="000000"/>
                          </a:solidFill>
                          <a:effectLst/>
                          <a:latin typeface="+mj-lt"/>
                          <a:ea typeface="Times New Roman" panose="02020603050405020304" pitchFamily="18" charset="0"/>
                          <a:cs typeface="Calibri" panose="020F0502020204030204" pitchFamily="34" charset="0"/>
                        </a:rPr>
                        <a:t>-</a:t>
                      </a:r>
                      <a:endParaRPr lang="en-GB" sz="1400" dirty="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chemeClr val="bg1"/>
                    </a:solidFill>
                  </a:tcPr>
                </a:tc>
                <a:tc>
                  <a:txBody>
                    <a:bodyPr/>
                    <a:lstStyle/>
                    <a:p>
                      <a:pPr algn="ctr">
                        <a:lnSpc>
                          <a:spcPct val="107000"/>
                        </a:lnSpc>
                        <a:spcAft>
                          <a:spcPts val="0"/>
                        </a:spcAft>
                      </a:pPr>
                      <a:r>
                        <a:rPr lang="en-GB" sz="1600">
                          <a:solidFill>
                            <a:srgbClr val="000000"/>
                          </a:solidFill>
                          <a:effectLst/>
                          <a:latin typeface="+mj-lt"/>
                          <a:ea typeface="Times New Roman" panose="02020603050405020304" pitchFamily="18" charset="0"/>
                          <a:cs typeface="Calibri" panose="020F0502020204030204" pitchFamily="34" charset="0"/>
                        </a:rPr>
                        <a:t>-</a:t>
                      </a:r>
                      <a:endParaRPr lang="en-GB" sz="140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chemeClr val="bg1"/>
                    </a:solidFill>
                  </a:tcPr>
                </a:tc>
                <a:tc>
                  <a:txBody>
                    <a:bodyPr/>
                    <a:lstStyle/>
                    <a:p>
                      <a:pPr algn="ctr">
                        <a:lnSpc>
                          <a:spcPct val="107000"/>
                        </a:lnSpc>
                        <a:spcAft>
                          <a:spcPts val="0"/>
                        </a:spcAft>
                      </a:pPr>
                      <a:r>
                        <a:rPr lang="en-GB" sz="1600" dirty="0">
                          <a:solidFill>
                            <a:srgbClr val="000000"/>
                          </a:solidFill>
                          <a:effectLst/>
                          <a:latin typeface="+mj-lt"/>
                          <a:ea typeface="Times New Roman" panose="02020603050405020304" pitchFamily="18" charset="0"/>
                          <a:cs typeface="Calibri" panose="020F0502020204030204" pitchFamily="34" charset="0"/>
                        </a:rPr>
                        <a:t>-</a:t>
                      </a:r>
                      <a:endParaRPr lang="en-GB" sz="1400" dirty="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chemeClr val="bg1"/>
                    </a:solidFill>
                  </a:tcPr>
                </a:tc>
                <a:tc>
                  <a:txBody>
                    <a:bodyPr/>
                    <a:lstStyle/>
                    <a:p>
                      <a:pPr algn="ctr">
                        <a:lnSpc>
                          <a:spcPct val="107000"/>
                        </a:lnSpc>
                        <a:spcAft>
                          <a:spcPts val="0"/>
                        </a:spcAft>
                      </a:pPr>
                      <a:r>
                        <a:rPr lang="en-GB" sz="1600">
                          <a:solidFill>
                            <a:srgbClr val="000000"/>
                          </a:solidFill>
                          <a:effectLst/>
                          <a:latin typeface="+mj-lt"/>
                          <a:ea typeface="Times New Roman" panose="02020603050405020304" pitchFamily="18" charset="0"/>
                          <a:cs typeface="Calibri" panose="020F0502020204030204" pitchFamily="34" charset="0"/>
                        </a:rPr>
                        <a:t>-</a:t>
                      </a:r>
                      <a:endParaRPr lang="en-GB" sz="140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chemeClr val="bg1"/>
                    </a:solidFill>
                  </a:tcPr>
                </a:tc>
                <a:extLst>
                  <a:ext uri="{0D108BD9-81ED-4DB2-BD59-A6C34878D82A}">
                    <a16:rowId xmlns:a16="http://schemas.microsoft.com/office/drawing/2014/main" val="1658040590"/>
                  </a:ext>
                </a:extLst>
              </a:tr>
              <a:tr h="200025">
                <a:tc>
                  <a:txBody>
                    <a:bodyPr/>
                    <a:lstStyle/>
                    <a:p>
                      <a:pPr algn="ctr">
                        <a:lnSpc>
                          <a:spcPct val="107000"/>
                        </a:lnSpc>
                        <a:spcAft>
                          <a:spcPts val="0"/>
                        </a:spcAft>
                      </a:pPr>
                      <a:r>
                        <a:rPr lang="en-GB" sz="1600">
                          <a:solidFill>
                            <a:srgbClr val="000000"/>
                          </a:solidFill>
                          <a:effectLst/>
                          <a:latin typeface="+mj-lt"/>
                          <a:ea typeface="Times New Roman" panose="02020603050405020304" pitchFamily="18" charset="0"/>
                          <a:cs typeface="Calibri" panose="020F0502020204030204" pitchFamily="34" charset="0"/>
                        </a:rPr>
                        <a:t>5.0</a:t>
                      </a:r>
                      <a:endParaRPr lang="en-GB" sz="140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600" dirty="0">
                          <a:solidFill>
                            <a:srgbClr val="000000"/>
                          </a:solidFill>
                          <a:effectLst/>
                          <a:latin typeface="+mj-lt"/>
                          <a:ea typeface="Times New Roman" panose="02020603050405020304" pitchFamily="18" charset="0"/>
                          <a:cs typeface="Calibri" panose="020F0502020204030204" pitchFamily="34" charset="0"/>
                        </a:rPr>
                        <a:t>-</a:t>
                      </a:r>
                      <a:endParaRPr lang="en-GB" sz="1400" dirty="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600">
                          <a:solidFill>
                            <a:srgbClr val="000000"/>
                          </a:solidFill>
                          <a:effectLst/>
                          <a:latin typeface="+mj-lt"/>
                          <a:ea typeface="Times New Roman" panose="02020603050405020304" pitchFamily="18" charset="0"/>
                          <a:cs typeface="Calibri" panose="020F0502020204030204" pitchFamily="34" charset="0"/>
                        </a:rPr>
                        <a:t>-</a:t>
                      </a:r>
                      <a:endParaRPr lang="en-GB" sz="140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600" dirty="0">
                          <a:solidFill>
                            <a:srgbClr val="000000"/>
                          </a:solidFill>
                          <a:effectLst/>
                          <a:latin typeface="+mj-lt"/>
                          <a:ea typeface="Times New Roman" panose="02020603050405020304" pitchFamily="18" charset="0"/>
                          <a:cs typeface="Calibri" panose="020F0502020204030204" pitchFamily="34" charset="0"/>
                        </a:rPr>
                        <a:t>-</a:t>
                      </a:r>
                      <a:endParaRPr lang="en-GB" sz="1400" dirty="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600" dirty="0">
                          <a:solidFill>
                            <a:srgbClr val="000000"/>
                          </a:solidFill>
                          <a:effectLst/>
                          <a:latin typeface="+mj-lt"/>
                          <a:ea typeface="Times New Roman" panose="02020603050405020304" pitchFamily="18" charset="0"/>
                          <a:cs typeface="Calibri" panose="020F0502020204030204" pitchFamily="34" charset="0"/>
                        </a:rPr>
                        <a:t>-</a:t>
                      </a:r>
                      <a:endParaRPr lang="en-GB" sz="1400" dirty="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600" dirty="0">
                          <a:solidFill>
                            <a:srgbClr val="000000"/>
                          </a:solidFill>
                          <a:effectLst/>
                          <a:latin typeface="+mj-lt"/>
                          <a:ea typeface="Times New Roman" panose="02020603050405020304" pitchFamily="18" charset="0"/>
                          <a:cs typeface="Calibri" panose="020F0502020204030204" pitchFamily="34" charset="0"/>
                        </a:rPr>
                        <a:t>-</a:t>
                      </a:r>
                      <a:endParaRPr lang="en-GB" sz="1400" dirty="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114106830"/>
                  </a:ext>
                </a:extLst>
              </a:tr>
            </a:tbl>
          </a:graphicData>
        </a:graphic>
      </p:graphicFrame>
      <p:sp>
        <p:nvSpPr>
          <p:cNvPr id="19" name="Rectangle 18"/>
          <p:cNvSpPr/>
          <p:nvPr/>
        </p:nvSpPr>
        <p:spPr>
          <a:xfrm>
            <a:off x="5656048" y="2559493"/>
            <a:ext cx="1378668" cy="30526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dirty="0" smtClean="0">
                <a:solidFill>
                  <a:schemeClr val="accent2">
                    <a:lumMod val="75000"/>
                  </a:schemeClr>
                </a:solidFill>
                <a:latin typeface="Cambria" panose="02040503050406030204" pitchFamily="18" charset="0"/>
                <a:ea typeface="Cambria" panose="02040503050406030204" pitchFamily="18" charset="0"/>
              </a:rPr>
              <a:t>α</a:t>
            </a:r>
            <a:r>
              <a:rPr lang="en-GB" b="1" dirty="0" smtClean="0">
                <a:solidFill>
                  <a:schemeClr val="accent2">
                    <a:lumMod val="75000"/>
                  </a:schemeClr>
                </a:solidFill>
                <a:latin typeface="Cambria" panose="02040503050406030204" pitchFamily="18" charset="0"/>
                <a:ea typeface="Cambria" panose="02040503050406030204" pitchFamily="18" charset="0"/>
              </a:rPr>
              <a:t> = 1, </a:t>
            </a:r>
            <a:r>
              <a:rPr lang="el-GR" b="1" dirty="0" smtClean="0">
                <a:solidFill>
                  <a:schemeClr val="accent2">
                    <a:lumMod val="75000"/>
                  </a:schemeClr>
                </a:solidFill>
                <a:latin typeface="Cambria" panose="02040503050406030204" pitchFamily="18" charset="0"/>
                <a:ea typeface="Cambria" panose="02040503050406030204" pitchFamily="18" charset="0"/>
              </a:rPr>
              <a:t>β</a:t>
            </a:r>
            <a:r>
              <a:rPr lang="en-GB" b="1" dirty="0" smtClean="0">
                <a:solidFill>
                  <a:schemeClr val="accent2">
                    <a:lumMod val="75000"/>
                  </a:schemeClr>
                </a:solidFill>
                <a:latin typeface="Cambria" panose="02040503050406030204" pitchFamily="18" charset="0"/>
                <a:ea typeface="Cambria" panose="02040503050406030204" pitchFamily="18" charset="0"/>
              </a:rPr>
              <a:t> = 2</a:t>
            </a:r>
            <a:endParaRPr lang="en-GB" b="1" dirty="0">
              <a:solidFill>
                <a:schemeClr val="accent2">
                  <a:lumMod val="75000"/>
                </a:schemeClr>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4320773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16" descr="University of Liverpool logo">
            <a:extLst>
              <a:ext uri="{FF2B5EF4-FFF2-40B4-BE49-F238E27FC236}">
                <a16:creationId xmlns:a16="http://schemas.microsoft.com/office/drawing/2014/main" id="{BED0D07C-5DED-5F4A-BFFE-E7DFA353E1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6891" y="5883287"/>
            <a:ext cx="2274330" cy="9747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Free Icon Download | Twitter logo on black background">
            <a:extLst>
              <a:ext uri="{FF2B5EF4-FFF2-40B4-BE49-F238E27FC236}">
                <a16:creationId xmlns:a16="http://schemas.microsoft.com/office/drawing/2014/main" id="{514A9C6D-7DC6-E449-8661-B42AE153260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3810" b="83175" l="31500" r="70750"/>
                    </a14:imgEffect>
                  </a14:imgLayer>
                </a14:imgProps>
              </a:ext>
              <a:ext uri="{28A0092B-C50C-407E-A947-70E740481C1C}">
                <a14:useLocalDpi xmlns:a14="http://schemas.microsoft.com/office/drawing/2010/main" val="0"/>
              </a:ext>
            </a:extLst>
          </a:blip>
          <a:srcRect l="32635" t="19680" r="30068" b="19680"/>
          <a:stretch/>
        </p:blipFill>
        <p:spPr bwMode="auto">
          <a:xfrm>
            <a:off x="7439891" y="6314790"/>
            <a:ext cx="332424" cy="2837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772965F-AA98-4E44-8463-D58B83A4F612}"/>
              </a:ext>
            </a:extLst>
          </p:cNvPr>
          <p:cNvSpPr txBox="1"/>
          <p:nvPr/>
        </p:nvSpPr>
        <p:spPr>
          <a:xfrm>
            <a:off x="7772315" y="6244989"/>
            <a:ext cx="2274372" cy="400110"/>
          </a:xfrm>
          <a:prstGeom prst="rect">
            <a:avLst/>
          </a:prstGeom>
          <a:noFill/>
        </p:spPr>
        <p:txBody>
          <a:bodyPr wrap="square" rtlCol="0">
            <a:spAutoFit/>
          </a:bodyPr>
          <a:lstStyle/>
          <a:p>
            <a:r>
              <a:rPr lang="en-GB" sz="20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@pj_ballantyne</a:t>
            </a:r>
          </a:p>
        </p:txBody>
      </p:sp>
      <p:sp>
        <p:nvSpPr>
          <p:cNvPr id="13" name="AutoShape 4"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AutoShape 6"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36512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TextBox 8">
            <a:extLst>
              <a:ext uri="{FF2B5EF4-FFF2-40B4-BE49-F238E27FC236}">
                <a16:creationId xmlns:a16="http://schemas.microsoft.com/office/drawing/2014/main" id="{08E2A0BE-7477-DF45-B37B-7F697C017DC5}"/>
              </a:ext>
            </a:extLst>
          </p:cNvPr>
          <p:cNvSpPr txBox="1"/>
          <p:nvPr/>
        </p:nvSpPr>
        <p:spPr>
          <a:xfrm>
            <a:off x="1719237" y="2623696"/>
            <a:ext cx="8753525" cy="1015663"/>
          </a:xfrm>
          <a:prstGeom prst="rect">
            <a:avLst/>
          </a:prstGeom>
          <a:noFill/>
        </p:spPr>
        <p:txBody>
          <a:bodyPr wrap="square" rtlCol="0">
            <a:spAutoFit/>
          </a:bodyPr>
          <a:lstStyle/>
          <a:p>
            <a:pPr algn="ctr"/>
            <a:r>
              <a:rPr lang="en-GB" sz="3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American Retail Centre Geographies:</a:t>
            </a:r>
            <a:br>
              <a:rPr lang="en-GB" sz="3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br>
            <a:r>
              <a:rPr lang="en-GB" sz="24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Centres, Characteristics &amp; Catchments</a:t>
            </a:r>
          </a:p>
        </p:txBody>
      </p:sp>
      <p:sp>
        <p:nvSpPr>
          <p:cNvPr id="10" name="TextBox 9">
            <a:extLst>
              <a:ext uri="{FF2B5EF4-FFF2-40B4-BE49-F238E27FC236}">
                <a16:creationId xmlns:a16="http://schemas.microsoft.com/office/drawing/2014/main" id="{08E2A0BE-7477-DF45-B37B-7F697C017DC5}"/>
              </a:ext>
            </a:extLst>
          </p:cNvPr>
          <p:cNvSpPr txBox="1"/>
          <p:nvPr/>
        </p:nvSpPr>
        <p:spPr>
          <a:xfrm>
            <a:off x="4317870" y="3884121"/>
            <a:ext cx="3454445" cy="523220"/>
          </a:xfrm>
          <a:prstGeom prst="rect">
            <a:avLst/>
          </a:prstGeom>
          <a:noFill/>
        </p:spPr>
        <p:txBody>
          <a:bodyPr wrap="square" rtlCol="0">
            <a:spAutoFit/>
          </a:bodyPr>
          <a:lstStyle/>
          <a:p>
            <a:pPr algn="ctr"/>
            <a:r>
              <a:rPr lang="en-GB" sz="2800" dirty="0">
                <a:solidFill>
                  <a:schemeClr val="accent2"/>
                </a:solidFill>
                <a:latin typeface="Cambria" panose="02040503050406030204" pitchFamily="18" charset="0"/>
                <a:ea typeface="Cambria" panose="02040503050406030204" pitchFamily="18" charset="0"/>
                <a:cs typeface="Big Caslon Medium" panose="02000603090000020003" pitchFamily="2" charset="-79"/>
              </a:rPr>
              <a:t>Thanks for listening! </a:t>
            </a:r>
            <a:endParaRPr lang="en-GB" dirty="0">
              <a:solidFill>
                <a:schemeClr val="accent2"/>
              </a:solidFill>
              <a:latin typeface="Cambria" panose="02040503050406030204" pitchFamily="18" charset="0"/>
              <a:ea typeface="Cambria" panose="02040503050406030204" pitchFamily="18" charset="0"/>
              <a:cs typeface="Big Caslon Medium" panose="02000603090000020003" pitchFamily="2" charset="-79"/>
            </a:endParaRPr>
          </a:p>
        </p:txBody>
      </p:sp>
      <p:sp>
        <p:nvSpPr>
          <p:cNvPr id="11" name="TextBox 10">
            <a:extLst>
              <a:ext uri="{FF2B5EF4-FFF2-40B4-BE49-F238E27FC236}">
                <a16:creationId xmlns:a16="http://schemas.microsoft.com/office/drawing/2014/main" id="{08E2A0BE-7477-DF45-B37B-7F697C017DC5}"/>
              </a:ext>
            </a:extLst>
          </p:cNvPr>
          <p:cNvSpPr txBox="1"/>
          <p:nvPr/>
        </p:nvSpPr>
        <p:spPr>
          <a:xfrm>
            <a:off x="1813448" y="3570316"/>
            <a:ext cx="8753525" cy="338554"/>
          </a:xfrm>
          <a:prstGeom prst="rect">
            <a:avLst/>
          </a:prstGeom>
          <a:noFill/>
        </p:spPr>
        <p:txBody>
          <a:bodyPr wrap="square" rtlCol="0">
            <a:spAutoFit/>
          </a:bodyPr>
          <a:lstStyle/>
          <a:p>
            <a:pPr algn="ctr"/>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Patrick </a:t>
            </a:r>
            <a:r>
              <a:rPr lang="en-GB" sz="1600" dirty="0" smtClean="0">
                <a:solidFill>
                  <a:schemeClr val="bg1"/>
                </a:solidFill>
                <a:latin typeface="Cambria" panose="02040503050406030204" pitchFamily="18" charset="0"/>
                <a:ea typeface="Cambria" panose="02040503050406030204" pitchFamily="18" charset="0"/>
                <a:cs typeface="Big Caslon Medium" panose="02000603090000020003" pitchFamily="2" charset="-79"/>
              </a:rPr>
              <a:t>Ballantyne, Alex Singleton, Les Dolega, Jaco</a:t>
            </a:r>
            <a:r>
              <a:rPr lang="en-GB" sz="1600" dirty="0" smtClean="0">
                <a:solidFill>
                  <a:schemeClr val="bg1"/>
                </a:solidFill>
                <a:latin typeface="Cambria" panose="02040503050406030204" pitchFamily="18" charset="0"/>
                <a:ea typeface="Cambria" panose="02040503050406030204" pitchFamily="18" charset="0"/>
                <a:cs typeface="Big Caslon Medium" panose="02000603090000020003" pitchFamily="2" charset="-79"/>
              </a:rPr>
              <a:t>b Macdonald</a:t>
            </a:r>
            <a:endParaRPr lang="en-GB" sz="1100" dirty="0">
              <a:solidFill>
                <a:schemeClr val="bg1"/>
              </a:solidFill>
              <a:latin typeface="Cambria" panose="02040503050406030204" pitchFamily="18" charset="0"/>
              <a:ea typeface="Cambria" panose="02040503050406030204" pitchFamily="18" charset="0"/>
              <a:cs typeface="Big Caslon Medium" panose="02000603090000020003" pitchFamily="2" charset="-79"/>
            </a:endParaRPr>
          </a:p>
        </p:txBody>
      </p:sp>
      <p:sp>
        <p:nvSpPr>
          <p:cNvPr id="18" name="TextBox 17">
            <a:extLst>
              <a:ext uri="{FF2B5EF4-FFF2-40B4-BE49-F238E27FC236}">
                <a16:creationId xmlns:a16="http://schemas.microsoft.com/office/drawing/2014/main" id="{08E2A0BE-7477-DF45-B37B-7F697C017DC5}"/>
              </a:ext>
            </a:extLst>
          </p:cNvPr>
          <p:cNvSpPr txBox="1"/>
          <p:nvPr/>
        </p:nvSpPr>
        <p:spPr>
          <a:xfrm>
            <a:off x="3386409" y="4337015"/>
            <a:ext cx="5419180" cy="400110"/>
          </a:xfrm>
          <a:prstGeom prst="rect">
            <a:avLst/>
          </a:prstGeom>
          <a:noFill/>
        </p:spPr>
        <p:txBody>
          <a:bodyPr wrap="square" rtlCol="0">
            <a:spAutoFit/>
          </a:bodyPr>
          <a:lstStyle/>
          <a:p>
            <a:pPr algn="ctr"/>
            <a:r>
              <a:rPr lang="en-GB" sz="2000" dirty="0" smtClean="0">
                <a:solidFill>
                  <a:schemeClr val="bg2"/>
                </a:solidFill>
                <a:latin typeface="Cambria" panose="02040503050406030204" pitchFamily="18" charset="0"/>
                <a:ea typeface="Cambria" panose="02040503050406030204" pitchFamily="18" charset="0"/>
                <a:cs typeface="Big Caslon Medium" panose="02000603090000020003" pitchFamily="2" charset="-79"/>
              </a:rPr>
              <a:t>patrickballantyne/USRetailCentres</a:t>
            </a:r>
            <a:endParaRPr lang="en-GB" sz="2000" dirty="0">
              <a:solidFill>
                <a:schemeClr val="bg2"/>
              </a:solidFill>
              <a:latin typeface="Cambria" panose="02040503050406030204" pitchFamily="18" charset="0"/>
              <a:ea typeface="Cambria" panose="02040503050406030204" pitchFamily="18" charset="0"/>
              <a:cs typeface="Big Caslon Medium" panose="02000603090000020003" pitchFamily="2" charset="-79"/>
            </a:endParaRPr>
          </a:p>
        </p:txBody>
      </p:sp>
      <p:pic>
        <p:nvPicPr>
          <p:cNvPr id="6146" name="Picture 2" descr="Github Icon Png #419235 - Free Icons Library"/>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86409" y="4247018"/>
            <a:ext cx="608472" cy="608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11450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16" descr="University of Liverpool logo">
            <a:extLst>
              <a:ext uri="{FF2B5EF4-FFF2-40B4-BE49-F238E27FC236}">
                <a16:creationId xmlns:a16="http://schemas.microsoft.com/office/drawing/2014/main" id="{BED0D07C-5DED-5F4A-BFFE-E7DFA353E1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6891" y="5883287"/>
            <a:ext cx="2274330" cy="974713"/>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p:cNvGrpSpPr/>
          <p:nvPr/>
        </p:nvGrpSpPr>
        <p:grpSpPr>
          <a:xfrm>
            <a:off x="283449" y="401465"/>
            <a:ext cx="6074368" cy="2821664"/>
            <a:chOff x="2064317" y="4168098"/>
            <a:chExt cx="4226792" cy="1844145"/>
          </a:xfrm>
        </p:grpSpPr>
        <p:pic>
          <p:nvPicPr>
            <p:cNvPr id="22" name="Picture 21"/>
            <p:cNvPicPr>
              <a:picLocks noChangeAspect="1"/>
            </p:cNvPicPr>
            <p:nvPr/>
          </p:nvPicPr>
          <p:blipFill>
            <a:blip r:embed="rId4"/>
            <a:stretch>
              <a:fillRect/>
            </a:stretch>
          </p:blipFill>
          <p:spPr>
            <a:xfrm>
              <a:off x="2064317" y="4168098"/>
              <a:ext cx="4226792" cy="1844145"/>
            </a:xfrm>
            <a:prstGeom prst="rect">
              <a:avLst/>
            </a:prstGeom>
            <a:ln w="19050">
              <a:solidFill>
                <a:schemeClr val="accent2"/>
              </a:solidFill>
            </a:ln>
          </p:spPr>
        </p:pic>
        <p:pic>
          <p:nvPicPr>
            <p:cNvPr id="23" name="Picture 2" descr="Hom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5940" y="5601727"/>
              <a:ext cx="1240014" cy="387938"/>
            </a:xfrm>
            <a:prstGeom prst="rect">
              <a:avLst/>
            </a:prstGeom>
            <a:noFill/>
            <a:ln w="19050">
              <a:solidFill>
                <a:schemeClr val="accent2"/>
              </a:solidFill>
            </a:ln>
            <a:extLst>
              <a:ext uri="{909E8E84-426E-40DD-AFC4-6F175D3DCCD1}">
                <a14:hiddenFill xmlns:a14="http://schemas.microsoft.com/office/drawing/2010/main">
                  <a:solidFill>
                    <a:srgbClr val="FFFFFF"/>
                  </a:solidFill>
                </a14:hiddenFill>
              </a:ext>
            </a:extLst>
          </p:spPr>
        </p:pic>
      </p:gr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42085" y="674510"/>
            <a:ext cx="5638136" cy="4369401"/>
          </a:xfrm>
          <a:prstGeom prst="rect">
            <a:avLst/>
          </a:prstGeom>
          <a:ln w="19050">
            <a:solidFill>
              <a:schemeClr val="accent2"/>
            </a:solidFill>
          </a:ln>
        </p:spPr>
      </p:pic>
      <p:pic>
        <p:nvPicPr>
          <p:cNvPr id="6146" name="Picture 2" descr="Measuring the spatial vulnerability of retail centres to online consumption  through a framework of e-resilience - ScienceDirec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67758" y="2446731"/>
            <a:ext cx="4528242" cy="3622595"/>
          </a:xfrm>
          <a:prstGeom prst="rect">
            <a:avLst/>
          </a:prstGeom>
          <a:noFill/>
          <a:ln w="19050">
            <a:solidFill>
              <a:schemeClr val="accent2"/>
            </a:solidFill>
          </a:ln>
          <a:extLst>
            <a:ext uri="{909E8E84-426E-40DD-AFC4-6F175D3DCCD1}">
              <a14:hiddenFill xmlns:a14="http://schemas.microsoft.com/office/drawing/2010/main">
                <a:solidFill>
                  <a:srgbClr val="FFFFFF"/>
                </a:solidFill>
              </a14:hiddenFill>
            </a:ext>
          </a:extLst>
        </p:spPr>
      </p:pic>
      <p:pic>
        <p:nvPicPr>
          <p:cNvPr id="27" name="Picture 20" descr="Free Icon Download | Twitter logo on black background">
            <a:extLst>
              <a:ext uri="{FF2B5EF4-FFF2-40B4-BE49-F238E27FC236}">
                <a16:creationId xmlns:a16="http://schemas.microsoft.com/office/drawing/2014/main" id="{514A9C6D-7DC6-E449-8661-B42AE1532604}"/>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13810" b="83175" l="31500" r="70750"/>
                    </a14:imgEffect>
                  </a14:imgLayer>
                </a14:imgProps>
              </a:ext>
              <a:ext uri="{28A0092B-C50C-407E-A947-70E740481C1C}">
                <a14:useLocalDpi xmlns:a14="http://schemas.microsoft.com/office/drawing/2010/main" val="0"/>
              </a:ext>
            </a:extLst>
          </a:blip>
          <a:srcRect l="32635" t="19680" r="30068" b="19680"/>
          <a:stretch/>
        </p:blipFill>
        <p:spPr bwMode="auto">
          <a:xfrm>
            <a:off x="7439891" y="6314790"/>
            <a:ext cx="332424" cy="283752"/>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772965F-AA98-4E44-8463-D58B83A4F612}"/>
              </a:ext>
            </a:extLst>
          </p:cNvPr>
          <p:cNvSpPr txBox="1"/>
          <p:nvPr/>
        </p:nvSpPr>
        <p:spPr>
          <a:xfrm>
            <a:off x="7772315" y="6244989"/>
            <a:ext cx="2274372" cy="400110"/>
          </a:xfrm>
          <a:prstGeom prst="rect">
            <a:avLst/>
          </a:prstGeom>
          <a:noFill/>
        </p:spPr>
        <p:txBody>
          <a:bodyPr wrap="square" rtlCol="0">
            <a:spAutoFit/>
          </a:bodyPr>
          <a:lstStyle/>
          <a:p>
            <a:r>
              <a:rPr lang="en-GB" sz="20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@pj_ballantyne</a:t>
            </a:r>
          </a:p>
        </p:txBody>
      </p:sp>
      <p:sp>
        <p:nvSpPr>
          <p:cNvPr id="11" name="Rectangle 10"/>
          <p:cNvSpPr/>
          <p:nvPr/>
        </p:nvSpPr>
        <p:spPr>
          <a:xfrm>
            <a:off x="9001496" y="674510"/>
            <a:ext cx="2478725" cy="30526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2">
                    <a:lumMod val="75000"/>
                  </a:schemeClr>
                </a:solidFill>
                <a:latin typeface="Cambria" panose="02040503050406030204" pitchFamily="18" charset="0"/>
                <a:ea typeface="Cambria" panose="02040503050406030204" pitchFamily="18" charset="0"/>
              </a:rPr>
              <a:t>Ballantyne et al. (2021)</a:t>
            </a:r>
            <a:endParaRPr lang="en-GB" dirty="0">
              <a:solidFill>
                <a:schemeClr val="accent2">
                  <a:lumMod val="75000"/>
                </a:schemeClr>
              </a:solidFill>
              <a:latin typeface="Cambria" panose="02040503050406030204" pitchFamily="18" charset="0"/>
              <a:ea typeface="Cambria" panose="02040503050406030204" pitchFamily="18" charset="0"/>
            </a:endParaRPr>
          </a:p>
        </p:txBody>
      </p:sp>
      <p:sp>
        <p:nvSpPr>
          <p:cNvPr id="12" name="Rectangle 11"/>
          <p:cNvSpPr/>
          <p:nvPr/>
        </p:nvSpPr>
        <p:spPr>
          <a:xfrm>
            <a:off x="3681351" y="2446731"/>
            <a:ext cx="2414649" cy="30526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2">
                    <a:lumMod val="75000"/>
                  </a:schemeClr>
                </a:solidFill>
                <a:latin typeface="Cambria" panose="02040503050406030204" pitchFamily="18" charset="0"/>
                <a:ea typeface="Cambria" panose="02040503050406030204" pitchFamily="18" charset="0"/>
              </a:rPr>
              <a:t>Singleton et al. (2016)</a:t>
            </a:r>
            <a:endParaRPr lang="en-GB" dirty="0">
              <a:solidFill>
                <a:schemeClr val="accent2">
                  <a:lumMod val="75000"/>
                </a:schemeClr>
              </a:solidFill>
              <a:latin typeface="Cambria" panose="02040503050406030204" pitchFamily="18" charset="0"/>
              <a:ea typeface="Cambria" panose="02040503050406030204" pitchFamily="18" charset="0"/>
            </a:endParaRPr>
          </a:p>
        </p:txBody>
      </p:sp>
      <p:pic>
        <p:nvPicPr>
          <p:cNvPr id="3" name="Picture 2"/>
          <p:cNvPicPr>
            <a:picLocks noChangeAspect="1"/>
          </p:cNvPicPr>
          <p:nvPr/>
        </p:nvPicPr>
        <p:blipFill>
          <a:blip r:embed="rId10"/>
          <a:stretch>
            <a:fillRect/>
          </a:stretch>
        </p:blipFill>
        <p:spPr>
          <a:xfrm>
            <a:off x="2910987" y="5215259"/>
            <a:ext cx="3749122" cy="1383283"/>
          </a:xfrm>
          <a:prstGeom prst="rect">
            <a:avLst/>
          </a:prstGeom>
          <a:ln w="19050">
            <a:solidFill>
              <a:schemeClr val="accent2"/>
            </a:solidFill>
          </a:ln>
        </p:spPr>
      </p:pic>
      <p:pic>
        <p:nvPicPr>
          <p:cNvPr id="5" name="Picture 4"/>
          <p:cNvPicPr>
            <a:picLocks noChangeAspect="1"/>
          </p:cNvPicPr>
          <p:nvPr/>
        </p:nvPicPr>
        <p:blipFill>
          <a:blip r:embed="rId11"/>
          <a:stretch>
            <a:fillRect/>
          </a:stretch>
        </p:blipFill>
        <p:spPr>
          <a:xfrm>
            <a:off x="9001496" y="4191636"/>
            <a:ext cx="2868673" cy="1659191"/>
          </a:xfrm>
          <a:prstGeom prst="rect">
            <a:avLst/>
          </a:prstGeom>
          <a:ln w="19050">
            <a:solidFill>
              <a:schemeClr val="accent2"/>
            </a:solidFill>
          </a:ln>
        </p:spPr>
      </p:pic>
    </p:spTree>
    <p:extLst>
      <p:ext uri="{BB962C8B-B14F-4D97-AF65-F5344CB8AC3E}">
        <p14:creationId xmlns:p14="http://schemas.microsoft.com/office/powerpoint/2010/main" val="26452613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16" descr="University of Liverpool logo">
            <a:extLst>
              <a:ext uri="{FF2B5EF4-FFF2-40B4-BE49-F238E27FC236}">
                <a16:creationId xmlns:a16="http://schemas.microsoft.com/office/drawing/2014/main" id="{BED0D07C-5DED-5F4A-BFFE-E7DFA353E1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6891" y="5883287"/>
            <a:ext cx="2274330" cy="974713"/>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p:cNvGrpSpPr/>
          <p:nvPr/>
        </p:nvGrpSpPr>
        <p:grpSpPr>
          <a:xfrm>
            <a:off x="283449" y="401465"/>
            <a:ext cx="6074368" cy="2821664"/>
            <a:chOff x="2064317" y="4168098"/>
            <a:chExt cx="4226792" cy="1844145"/>
          </a:xfrm>
        </p:grpSpPr>
        <p:pic>
          <p:nvPicPr>
            <p:cNvPr id="22" name="Picture 21"/>
            <p:cNvPicPr>
              <a:picLocks noChangeAspect="1"/>
            </p:cNvPicPr>
            <p:nvPr/>
          </p:nvPicPr>
          <p:blipFill>
            <a:blip r:embed="rId4"/>
            <a:stretch>
              <a:fillRect/>
            </a:stretch>
          </p:blipFill>
          <p:spPr>
            <a:xfrm>
              <a:off x="2064317" y="4168098"/>
              <a:ext cx="4226792" cy="1844145"/>
            </a:xfrm>
            <a:prstGeom prst="rect">
              <a:avLst/>
            </a:prstGeom>
            <a:ln w="19050">
              <a:solidFill>
                <a:schemeClr val="accent2"/>
              </a:solidFill>
            </a:ln>
          </p:spPr>
        </p:pic>
        <p:pic>
          <p:nvPicPr>
            <p:cNvPr id="23" name="Picture 2" descr="Hom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5940" y="5601727"/>
              <a:ext cx="1240014" cy="387938"/>
            </a:xfrm>
            <a:prstGeom prst="rect">
              <a:avLst/>
            </a:prstGeom>
            <a:noFill/>
            <a:ln w="19050">
              <a:solidFill>
                <a:schemeClr val="accent2"/>
              </a:solidFill>
            </a:ln>
            <a:extLst>
              <a:ext uri="{909E8E84-426E-40DD-AFC4-6F175D3DCCD1}">
                <a14:hiddenFill xmlns:a14="http://schemas.microsoft.com/office/drawing/2010/main">
                  <a:solidFill>
                    <a:srgbClr val="FFFFFF"/>
                  </a:solidFill>
                </a14:hiddenFill>
              </a:ext>
            </a:extLst>
          </p:spPr>
        </p:pic>
      </p:gr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42085" y="674510"/>
            <a:ext cx="5638136" cy="4369401"/>
          </a:xfrm>
          <a:prstGeom prst="rect">
            <a:avLst/>
          </a:prstGeom>
          <a:ln w="19050">
            <a:solidFill>
              <a:schemeClr val="accent2"/>
            </a:solidFill>
          </a:ln>
        </p:spPr>
      </p:pic>
      <p:pic>
        <p:nvPicPr>
          <p:cNvPr id="6146" name="Picture 2" descr="Measuring the spatial vulnerability of retail centres to online consumption  through a framework of e-resilience - ScienceDirec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67758" y="2446731"/>
            <a:ext cx="4528242" cy="3622595"/>
          </a:xfrm>
          <a:prstGeom prst="rect">
            <a:avLst/>
          </a:prstGeom>
          <a:noFill/>
          <a:ln w="19050">
            <a:solidFill>
              <a:schemeClr val="accent2"/>
            </a:solidFill>
          </a:ln>
          <a:extLst>
            <a:ext uri="{909E8E84-426E-40DD-AFC4-6F175D3DCCD1}">
              <a14:hiddenFill xmlns:a14="http://schemas.microsoft.com/office/drawing/2010/main">
                <a:solidFill>
                  <a:srgbClr val="FFFFFF"/>
                </a:solidFill>
              </a14:hiddenFill>
            </a:ext>
          </a:extLst>
        </p:spPr>
      </p:pic>
      <p:pic>
        <p:nvPicPr>
          <p:cNvPr id="27" name="Picture 20" descr="Free Icon Download | Twitter logo on black background">
            <a:extLst>
              <a:ext uri="{FF2B5EF4-FFF2-40B4-BE49-F238E27FC236}">
                <a16:creationId xmlns:a16="http://schemas.microsoft.com/office/drawing/2014/main" id="{514A9C6D-7DC6-E449-8661-B42AE1532604}"/>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13810" b="83175" l="31500" r="70750"/>
                    </a14:imgEffect>
                  </a14:imgLayer>
                </a14:imgProps>
              </a:ext>
              <a:ext uri="{28A0092B-C50C-407E-A947-70E740481C1C}">
                <a14:useLocalDpi xmlns:a14="http://schemas.microsoft.com/office/drawing/2010/main" val="0"/>
              </a:ext>
            </a:extLst>
          </a:blip>
          <a:srcRect l="32635" t="19680" r="30068" b="19680"/>
          <a:stretch/>
        </p:blipFill>
        <p:spPr bwMode="auto">
          <a:xfrm>
            <a:off x="7439891" y="6314790"/>
            <a:ext cx="332424" cy="283752"/>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772965F-AA98-4E44-8463-D58B83A4F612}"/>
              </a:ext>
            </a:extLst>
          </p:cNvPr>
          <p:cNvSpPr txBox="1"/>
          <p:nvPr/>
        </p:nvSpPr>
        <p:spPr>
          <a:xfrm>
            <a:off x="7772315" y="6244989"/>
            <a:ext cx="2274372" cy="400110"/>
          </a:xfrm>
          <a:prstGeom prst="rect">
            <a:avLst/>
          </a:prstGeom>
          <a:noFill/>
        </p:spPr>
        <p:txBody>
          <a:bodyPr wrap="square" rtlCol="0">
            <a:spAutoFit/>
          </a:bodyPr>
          <a:lstStyle/>
          <a:p>
            <a:r>
              <a:rPr lang="en-GB" sz="20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@pj_ballantyne</a:t>
            </a:r>
          </a:p>
        </p:txBody>
      </p:sp>
      <p:sp>
        <p:nvSpPr>
          <p:cNvPr id="11" name="Rectangle 10"/>
          <p:cNvSpPr/>
          <p:nvPr/>
        </p:nvSpPr>
        <p:spPr>
          <a:xfrm>
            <a:off x="9001496" y="674510"/>
            <a:ext cx="2478725" cy="30526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2">
                    <a:lumMod val="75000"/>
                  </a:schemeClr>
                </a:solidFill>
                <a:latin typeface="Cambria" panose="02040503050406030204" pitchFamily="18" charset="0"/>
                <a:ea typeface="Cambria" panose="02040503050406030204" pitchFamily="18" charset="0"/>
              </a:rPr>
              <a:t>Ballantyne et al. (2021)</a:t>
            </a:r>
            <a:endParaRPr lang="en-GB" dirty="0">
              <a:solidFill>
                <a:schemeClr val="accent2">
                  <a:lumMod val="75000"/>
                </a:schemeClr>
              </a:solidFill>
              <a:latin typeface="Cambria" panose="02040503050406030204" pitchFamily="18" charset="0"/>
              <a:ea typeface="Cambria" panose="02040503050406030204" pitchFamily="18" charset="0"/>
            </a:endParaRPr>
          </a:p>
        </p:txBody>
      </p:sp>
      <p:sp>
        <p:nvSpPr>
          <p:cNvPr id="12" name="Rectangle 11"/>
          <p:cNvSpPr/>
          <p:nvPr/>
        </p:nvSpPr>
        <p:spPr>
          <a:xfrm>
            <a:off x="3681351" y="2446731"/>
            <a:ext cx="2414649" cy="30526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2">
                    <a:lumMod val="75000"/>
                  </a:schemeClr>
                </a:solidFill>
                <a:latin typeface="Cambria" panose="02040503050406030204" pitchFamily="18" charset="0"/>
                <a:ea typeface="Cambria" panose="02040503050406030204" pitchFamily="18" charset="0"/>
              </a:rPr>
              <a:t>Singleton et al. (2016)</a:t>
            </a:r>
            <a:endParaRPr lang="en-GB" dirty="0">
              <a:solidFill>
                <a:schemeClr val="accent2">
                  <a:lumMod val="75000"/>
                </a:schemeClr>
              </a:solidFill>
              <a:latin typeface="Cambria" panose="02040503050406030204" pitchFamily="18" charset="0"/>
              <a:ea typeface="Cambria" panose="02040503050406030204" pitchFamily="18" charset="0"/>
            </a:endParaRPr>
          </a:p>
        </p:txBody>
      </p:sp>
      <p:pic>
        <p:nvPicPr>
          <p:cNvPr id="3" name="Picture 2"/>
          <p:cNvPicPr>
            <a:picLocks noChangeAspect="1"/>
          </p:cNvPicPr>
          <p:nvPr/>
        </p:nvPicPr>
        <p:blipFill>
          <a:blip r:embed="rId10"/>
          <a:stretch>
            <a:fillRect/>
          </a:stretch>
        </p:blipFill>
        <p:spPr>
          <a:xfrm>
            <a:off x="2910987" y="5215259"/>
            <a:ext cx="3749122" cy="1383283"/>
          </a:xfrm>
          <a:prstGeom prst="rect">
            <a:avLst/>
          </a:prstGeom>
          <a:ln w="19050">
            <a:solidFill>
              <a:schemeClr val="accent2"/>
            </a:solidFill>
          </a:ln>
        </p:spPr>
      </p:pic>
      <p:pic>
        <p:nvPicPr>
          <p:cNvPr id="5" name="Picture 4"/>
          <p:cNvPicPr>
            <a:picLocks noChangeAspect="1"/>
          </p:cNvPicPr>
          <p:nvPr/>
        </p:nvPicPr>
        <p:blipFill>
          <a:blip r:embed="rId11"/>
          <a:stretch>
            <a:fillRect/>
          </a:stretch>
        </p:blipFill>
        <p:spPr>
          <a:xfrm>
            <a:off x="2721413" y="1463919"/>
            <a:ext cx="7272808" cy="4206467"/>
          </a:xfrm>
          <a:prstGeom prst="rect">
            <a:avLst/>
          </a:prstGeom>
          <a:ln w="19050">
            <a:solidFill>
              <a:schemeClr val="accent2"/>
            </a:solidFill>
          </a:ln>
        </p:spPr>
      </p:pic>
    </p:spTree>
    <p:extLst>
      <p:ext uri="{BB962C8B-B14F-4D97-AF65-F5344CB8AC3E}">
        <p14:creationId xmlns:p14="http://schemas.microsoft.com/office/powerpoint/2010/main" val="8596586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16" descr="University of Liverpool logo">
            <a:extLst>
              <a:ext uri="{FF2B5EF4-FFF2-40B4-BE49-F238E27FC236}">
                <a16:creationId xmlns:a16="http://schemas.microsoft.com/office/drawing/2014/main" id="{BED0D07C-5DED-5F4A-BFFE-E7DFA353E1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6891" y="5883287"/>
            <a:ext cx="2274330" cy="9747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Free Icon Download | Twitter logo on black background">
            <a:extLst>
              <a:ext uri="{FF2B5EF4-FFF2-40B4-BE49-F238E27FC236}">
                <a16:creationId xmlns:a16="http://schemas.microsoft.com/office/drawing/2014/main" id="{514A9C6D-7DC6-E449-8661-B42AE153260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3810" b="83175" l="31500" r="70750"/>
                    </a14:imgEffect>
                  </a14:imgLayer>
                </a14:imgProps>
              </a:ext>
              <a:ext uri="{28A0092B-C50C-407E-A947-70E740481C1C}">
                <a14:useLocalDpi xmlns:a14="http://schemas.microsoft.com/office/drawing/2010/main" val="0"/>
              </a:ext>
            </a:extLst>
          </a:blip>
          <a:srcRect l="32635" t="19680" r="30068" b="19680"/>
          <a:stretch/>
        </p:blipFill>
        <p:spPr bwMode="auto">
          <a:xfrm>
            <a:off x="7439891" y="6314790"/>
            <a:ext cx="332424" cy="2837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772965F-AA98-4E44-8463-D58B83A4F612}"/>
              </a:ext>
            </a:extLst>
          </p:cNvPr>
          <p:cNvSpPr txBox="1"/>
          <p:nvPr/>
        </p:nvSpPr>
        <p:spPr>
          <a:xfrm>
            <a:off x="7772315" y="6244989"/>
            <a:ext cx="2274372" cy="400110"/>
          </a:xfrm>
          <a:prstGeom prst="rect">
            <a:avLst/>
          </a:prstGeom>
          <a:noFill/>
        </p:spPr>
        <p:txBody>
          <a:bodyPr wrap="square" rtlCol="0">
            <a:spAutoFit/>
          </a:bodyPr>
          <a:lstStyle/>
          <a:p>
            <a:r>
              <a:rPr lang="en-GB" sz="20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@pj_ballantyne</a:t>
            </a:r>
          </a:p>
        </p:txBody>
      </p:sp>
      <p:sp>
        <p:nvSpPr>
          <p:cNvPr id="13" name="AutoShape 4"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AutoShape 6"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36512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TextBox 18">
            <a:extLst>
              <a:ext uri="{FF2B5EF4-FFF2-40B4-BE49-F238E27FC236}">
                <a16:creationId xmlns:a16="http://schemas.microsoft.com/office/drawing/2014/main" id="{08E2A0BE-7477-DF45-B37B-7F697C017DC5}"/>
              </a:ext>
            </a:extLst>
          </p:cNvPr>
          <p:cNvSpPr txBox="1"/>
          <p:nvPr/>
        </p:nvSpPr>
        <p:spPr>
          <a:xfrm>
            <a:off x="1719237" y="2623696"/>
            <a:ext cx="8753525" cy="1015663"/>
          </a:xfrm>
          <a:prstGeom prst="rect">
            <a:avLst/>
          </a:prstGeom>
          <a:noFill/>
        </p:spPr>
        <p:txBody>
          <a:bodyPr wrap="square" rtlCol="0">
            <a:spAutoFit/>
          </a:bodyPr>
          <a:lstStyle/>
          <a:p>
            <a:pPr algn="ctr"/>
            <a:r>
              <a:rPr lang="en-GB" sz="3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American Retail Centre </a:t>
            </a:r>
            <a:r>
              <a:rPr lang="en-GB" sz="3600" dirty="0">
                <a:solidFill>
                  <a:schemeClr val="accent2"/>
                </a:solidFill>
                <a:latin typeface="Cambria" panose="02040503050406030204" pitchFamily="18" charset="0"/>
                <a:ea typeface="Cambria" panose="02040503050406030204" pitchFamily="18" charset="0"/>
                <a:cs typeface="Big Caslon Medium" panose="02000603090000020003" pitchFamily="2" charset="-79"/>
              </a:rPr>
              <a:t>Geographies</a:t>
            </a:r>
            <a:r>
              <a:rPr lang="en-GB" sz="3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a:t>
            </a:r>
            <a:br>
              <a:rPr lang="en-GB" sz="3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br>
            <a:r>
              <a:rPr lang="en-GB" sz="24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Centres, Characteristics &amp; Catchments</a:t>
            </a:r>
          </a:p>
        </p:txBody>
      </p:sp>
      <p:sp>
        <p:nvSpPr>
          <p:cNvPr id="12" name="TextBox 11">
            <a:extLst>
              <a:ext uri="{FF2B5EF4-FFF2-40B4-BE49-F238E27FC236}">
                <a16:creationId xmlns:a16="http://schemas.microsoft.com/office/drawing/2014/main" id="{08E2A0BE-7477-DF45-B37B-7F697C017DC5}"/>
              </a:ext>
            </a:extLst>
          </p:cNvPr>
          <p:cNvSpPr txBox="1"/>
          <p:nvPr/>
        </p:nvSpPr>
        <p:spPr>
          <a:xfrm>
            <a:off x="2176471" y="3968911"/>
            <a:ext cx="1926813" cy="461665"/>
          </a:xfrm>
          <a:prstGeom prst="rect">
            <a:avLst/>
          </a:prstGeom>
          <a:noFill/>
        </p:spPr>
        <p:txBody>
          <a:bodyPr wrap="square" rtlCol="0">
            <a:spAutoFit/>
          </a:bodyPr>
          <a:lstStyle/>
          <a:p>
            <a:pPr algn="ctr"/>
            <a:r>
              <a:rPr lang="en-GB" sz="2400" dirty="0" smtClean="0">
                <a:solidFill>
                  <a:schemeClr val="bg1"/>
                </a:solidFill>
                <a:latin typeface="Cambria" panose="02040503050406030204" pitchFamily="18" charset="0"/>
                <a:ea typeface="Cambria" panose="02040503050406030204" pitchFamily="18" charset="0"/>
                <a:cs typeface="Big Caslon Medium" panose="02000603090000020003" pitchFamily="2" charset="-79"/>
              </a:rPr>
              <a:t>The</a:t>
            </a:r>
            <a:r>
              <a:rPr lang="en-GB" sz="2400" dirty="0" smtClean="0">
                <a:solidFill>
                  <a:schemeClr val="accent2"/>
                </a:solidFill>
                <a:latin typeface="Cambria" panose="02040503050406030204" pitchFamily="18" charset="0"/>
                <a:ea typeface="Cambria" panose="02040503050406030204" pitchFamily="18" charset="0"/>
                <a:cs typeface="Big Caslon Medium" panose="02000603090000020003" pitchFamily="2" charset="-79"/>
              </a:rPr>
              <a:t> ‘</a:t>
            </a:r>
            <a:r>
              <a:rPr lang="en-GB" sz="2400" i="1" dirty="0" smtClean="0">
                <a:solidFill>
                  <a:schemeClr val="accent2"/>
                </a:solidFill>
                <a:latin typeface="Cambria" panose="02040503050406030204" pitchFamily="18" charset="0"/>
                <a:ea typeface="Cambria" panose="02040503050406030204" pitchFamily="18" charset="0"/>
                <a:cs typeface="Big Caslon Medium" panose="02000603090000020003" pitchFamily="2" charset="-79"/>
              </a:rPr>
              <a:t>where’</a:t>
            </a:r>
            <a:endParaRPr lang="en-GB" sz="2400" dirty="0">
              <a:solidFill>
                <a:schemeClr val="bg1"/>
              </a:solidFill>
              <a:latin typeface="Cambria" panose="02040503050406030204" pitchFamily="18" charset="0"/>
              <a:ea typeface="Cambria" panose="02040503050406030204" pitchFamily="18" charset="0"/>
              <a:cs typeface="Big Caslon Medium" panose="02000603090000020003" pitchFamily="2" charset="-79"/>
            </a:endParaRPr>
          </a:p>
        </p:txBody>
      </p:sp>
      <p:sp>
        <p:nvSpPr>
          <p:cNvPr id="17" name="TextBox 16">
            <a:extLst>
              <a:ext uri="{FF2B5EF4-FFF2-40B4-BE49-F238E27FC236}">
                <a16:creationId xmlns:a16="http://schemas.microsoft.com/office/drawing/2014/main" id="{08E2A0BE-7477-DF45-B37B-7F697C017DC5}"/>
              </a:ext>
            </a:extLst>
          </p:cNvPr>
          <p:cNvSpPr txBox="1"/>
          <p:nvPr/>
        </p:nvSpPr>
        <p:spPr>
          <a:xfrm>
            <a:off x="4849183" y="3968912"/>
            <a:ext cx="1926813" cy="461665"/>
          </a:xfrm>
          <a:prstGeom prst="rect">
            <a:avLst/>
          </a:prstGeom>
          <a:noFill/>
        </p:spPr>
        <p:txBody>
          <a:bodyPr wrap="square" rtlCol="0">
            <a:spAutoFit/>
          </a:bodyPr>
          <a:lstStyle/>
          <a:p>
            <a:pPr algn="ctr"/>
            <a:r>
              <a:rPr lang="en-GB" sz="2400" dirty="0" smtClean="0">
                <a:solidFill>
                  <a:schemeClr val="bg1"/>
                </a:solidFill>
                <a:latin typeface="Cambria" panose="02040503050406030204" pitchFamily="18" charset="0"/>
                <a:ea typeface="Cambria" panose="02040503050406030204" pitchFamily="18" charset="0"/>
                <a:cs typeface="Big Caslon Medium" panose="02000603090000020003" pitchFamily="2" charset="-79"/>
              </a:rPr>
              <a:t>The</a:t>
            </a:r>
            <a:r>
              <a:rPr lang="en-GB" sz="2400" dirty="0" smtClean="0">
                <a:solidFill>
                  <a:schemeClr val="accent2"/>
                </a:solidFill>
                <a:latin typeface="Cambria" panose="02040503050406030204" pitchFamily="18" charset="0"/>
                <a:ea typeface="Cambria" panose="02040503050406030204" pitchFamily="18" charset="0"/>
                <a:cs typeface="Big Caslon Medium" panose="02000603090000020003" pitchFamily="2" charset="-79"/>
              </a:rPr>
              <a:t> ‘</a:t>
            </a:r>
            <a:r>
              <a:rPr lang="en-GB" sz="2400" i="1" dirty="0" smtClean="0">
                <a:solidFill>
                  <a:schemeClr val="accent2"/>
                </a:solidFill>
                <a:latin typeface="Cambria" panose="02040503050406030204" pitchFamily="18" charset="0"/>
                <a:ea typeface="Cambria" panose="02040503050406030204" pitchFamily="18" charset="0"/>
                <a:cs typeface="Big Caslon Medium" panose="02000603090000020003" pitchFamily="2" charset="-79"/>
              </a:rPr>
              <a:t>what’</a:t>
            </a:r>
            <a:endParaRPr lang="en-GB" sz="2400" dirty="0">
              <a:solidFill>
                <a:schemeClr val="bg1"/>
              </a:solidFill>
              <a:latin typeface="Cambria" panose="02040503050406030204" pitchFamily="18" charset="0"/>
              <a:ea typeface="Cambria" panose="02040503050406030204" pitchFamily="18" charset="0"/>
              <a:cs typeface="Big Caslon Medium" panose="02000603090000020003" pitchFamily="2" charset="-79"/>
            </a:endParaRPr>
          </a:p>
        </p:txBody>
      </p:sp>
      <p:sp>
        <p:nvSpPr>
          <p:cNvPr id="18" name="TextBox 17">
            <a:extLst>
              <a:ext uri="{FF2B5EF4-FFF2-40B4-BE49-F238E27FC236}">
                <a16:creationId xmlns:a16="http://schemas.microsoft.com/office/drawing/2014/main" id="{08E2A0BE-7477-DF45-B37B-7F697C017DC5}"/>
              </a:ext>
            </a:extLst>
          </p:cNvPr>
          <p:cNvSpPr txBox="1"/>
          <p:nvPr/>
        </p:nvSpPr>
        <p:spPr>
          <a:xfrm>
            <a:off x="7606103" y="3968910"/>
            <a:ext cx="1926813" cy="461665"/>
          </a:xfrm>
          <a:prstGeom prst="rect">
            <a:avLst/>
          </a:prstGeom>
          <a:noFill/>
        </p:spPr>
        <p:txBody>
          <a:bodyPr wrap="square" rtlCol="0">
            <a:spAutoFit/>
          </a:bodyPr>
          <a:lstStyle/>
          <a:p>
            <a:pPr algn="ctr"/>
            <a:r>
              <a:rPr lang="en-GB" sz="2400" dirty="0" smtClean="0">
                <a:solidFill>
                  <a:schemeClr val="bg1"/>
                </a:solidFill>
                <a:latin typeface="Cambria" panose="02040503050406030204" pitchFamily="18" charset="0"/>
                <a:ea typeface="Cambria" panose="02040503050406030204" pitchFamily="18" charset="0"/>
                <a:cs typeface="Big Caslon Medium" panose="02000603090000020003" pitchFamily="2" charset="-79"/>
              </a:rPr>
              <a:t>The</a:t>
            </a:r>
            <a:r>
              <a:rPr lang="en-GB" sz="2400" dirty="0" smtClean="0">
                <a:solidFill>
                  <a:schemeClr val="accent2"/>
                </a:solidFill>
                <a:latin typeface="Cambria" panose="02040503050406030204" pitchFamily="18" charset="0"/>
                <a:ea typeface="Cambria" panose="02040503050406030204" pitchFamily="18" charset="0"/>
                <a:cs typeface="Big Caslon Medium" panose="02000603090000020003" pitchFamily="2" charset="-79"/>
              </a:rPr>
              <a:t> ‘</a:t>
            </a:r>
            <a:r>
              <a:rPr lang="en-GB" sz="2400" i="1" dirty="0" smtClean="0">
                <a:solidFill>
                  <a:schemeClr val="accent2"/>
                </a:solidFill>
                <a:latin typeface="Cambria" panose="02040503050406030204" pitchFamily="18" charset="0"/>
                <a:ea typeface="Cambria" panose="02040503050406030204" pitchFamily="18" charset="0"/>
                <a:cs typeface="Big Caslon Medium" panose="02000603090000020003" pitchFamily="2" charset="-79"/>
              </a:rPr>
              <a:t>who’</a:t>
            </a:r>
            <a:endParaRPr lang="en-GB" sz="2400" dirty="0">
              <a:solidFill>
                <a:schemeClr val="bg1"/>
              </a:solidFill>
              <a:latin typeface="Cambria" panose="02040503050406030204" pitchFamily="18" charset="0"/>
              <a:ea typeface="Cambria" panose="02040503050406030204" pitchFamily="18" charset="0"/>
              <a:cs typeface="Big Caslon Medium" panose="02000603090000020003" pitchFamily="2" charset="-79"/>
            </a:endParaRPr>
          </a:p>
        </p:txBody>
      </p:sp>
    </p:spTree>
    <p:extLst>
      <p:ext uri="{BB962C8B-B14F-4D97-AF65-F5344CB8AC3E}">
        <p14:creationId xmlns:p14="http://schemas.microsoft.com/office/powerpoint/2010/main" val="37264573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16" descr="University of Liverpool logo">
            <a:extLst>
              <a:ext uri="{FF2B5EF4-FFF2-40B4-BE49-F238E27FC236}">
                <a16:creationId xmlns:a16="http://schemas.microsoft.com/office/drawing/2014/main" id="{BED0D07C-5DED-5F4A-BFFE-E7DFA353E1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6891" y="5883287"/>
            <a:ext cx="2274330" cy="9747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Free Icon Download | Twitter logo on black background">
            <a:extLst>
              <a:ext uri="{FF2B5EF4-FFF2-40B4-BE49-F238E27FC236}">
                <a16:creationId xmlns:a16="http://schemas.microsoft.com/office/drawing/2014/main" id="{514A9C6D-7DC6-E449-8661-B42AE153260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3810" b="83175" l="31500" r="70750"/>
                    </a14:imgEffect>
                  </a14:imgLayer>
                </a14:imgProps>
              </a:ext>
              <a:ext uri="{28A0092B-C50C-407E-A947-70E740481C1C}">
                <a14:useLocalDpi xmlns:a14="http://schemas.microsoft.com/office/drawing/2010/main" val="0"/>
              </a:ext>
            </a:extLst>
          </a:blip>
          <a:srcRect l="32635" t="19680" r="30068" b="19680"/>
          <a:stretch/>
        </p:blipFill>
        <p:spPr bwMode="auto">
          <a:xfrm>
            <a:off x="7439891" y="6314790"/>
            <a:ext cx="332424" cy="2837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772965F-AA98-4E44-8463-D58B83A4F612}"/>
              </a:ext>
            </a:extLst>
          </p:cNvPr>
          <p:cNvSpPr txBox="1"/>
          <p:nvPr/>
        </p:nvSpPr>
        <p:spPr>
          <a:xfrm>
            <a:off x="7772315" y="6244989"/>
            <a:ext cx="2274372" cy="400110"/>
          </a:xfrm>
          <a:prstGeom prst="rect">
            <a:avLst/>
          </a:prstGeom>
          <a:noFill/>
        </p:spPr>
        <p:txBody>
          <a:bodyPr wrap="square" rtlCol="0">
            <a:spAutoFit/>
          </a:bodyPr>
          <a:lstStyle/>
          <a:p>
            <a:r>
              <a:rPr lang="en-GB" sz="20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@pj_ballantyne</a:t>
            </a:r>
          </a:p>
        </p:txBody>
      </p:sp>
      <p:sp>
        <p:nvSpPr>
          <p:cNvPr id="13" name="AutoShape 4"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AutoShape 6"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36512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TextBox 18">
            <a:extLst>
              <a:ext uri="{FF2B5EF4-FFF2-40B4-BE49-F238E27FC236}">
                <a16:creationId xmlns:a16="http://schemas.microsoft.com/office/drawing/2014/main" id="{08E2A0BE-7477-DF45-B37B-7F697C017DC5}"/>
              </a:ext>
            </a:extLst>
          </p:cNvPr>
          <p:cNvSpPr txBox="1"/>
          <p:nvPr/>
        </p:nvSpPr>
        <p:spPr>
          <a:xfrm>
            <a:off x="1719237" y="2623696"/>
            <a:ext cx="8753525" cy="1015663"/>
          </a:xfrm>
          <a:prstGeom prst="rect">
            <a:avLst/>
          </a:prstGeom>
          <a:noFill/>
        </p:spPr>
        <p:txBody>
          <a:bodyPr wrap="square" rtlCol="0">
            <a:spAutoFit/>
          </a:bodyPr>
          <a:lstStyle/>
          <a:p>
            <a:pPr algn="ctr"/>
            <a:r>
              <a:rPr lang="en-GB" sz="3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American Retail Centre Geographies:</a:t>
            </a:r>
            <a:br>
              <a:rPr lang="en-GB" sz="3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br>
            <a:r>
              <a:rPr lang="en-GB" sz="2400" dirty="0">
                <a:solidFill>
                  <a:schemeClr val="accent2"/>
                </a:solidFill>
                <a:latin typeface="Cambria" panose="02040503050406030204" pitchFamily="18" charset="0"/>
                <a:ea typeface="Cambria" panose="02040503050406030204" pitchFamily="18" charset="0"/>
                <a:cs typeface="Big Caslon Medium" panose="02000603090000020003" pitchFamily="2" charset="-79"/>
              </a:rPr>
              <a:t>Centres</a:t>
            </a:r>
            <a:r>
              <a:rPr lang="en-GB" sz="24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 Characteristics &amp; Catchments</a:t>
            </a:r>
          </a:p>
        </p:txBody>
      </p:sp>
      <p:sp>
        <p:nvSpPr>
          <p:cNvPr id="9" name="Right Arrow 8"/>
          <p:cNvSpPr/>
          <p:nvPr/>
        </p:nvSpPr>
        <p:spPr>
          <a:xfrm rot="6749865">
            <a:off x="3622136" y="3861081"/>
            <a:ext cx="712358" cy="347773"/>
          </a:xfrm>
          <a:prstGeom prst="rightArrow">
            <a:avLst/>
          </a:prstGeom>
          <a:solidFill>
            <a:schemeClr val="accent2"/>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08E2A0BE-7477-DF45-B37B-7F697C017DC5}"/>
              </a:ext>
            </a:extLst>
          </p:cNvPr>
          <p:cNvSpPr txBox="1"/>
          <p:nvPr/>
        </p:nvSpPr>
        <p:spPr>
          <a:xfrm>
            <a:off x="2811442" y="4430577"/>
            <a:ext cx="1926813" cy="461665"/>
          </a:xfrm>
          <a:prstGeom prst="rect">
            <a:avLst/>
          </a:prstGeom>
          <a:noFill/>
        </p:spPr>
        <p:txBody>
          <a:bodyPr wrap="square" rtlCol="0">
            <a:spAutoFit/>
          </a:bodyPr>
          <a:lstStyle/>
          <a:p>
            <a:pPr algn="ctr"/>
            <a:r>
              <a:rPr lang="en-GB" sz="2400" dirty="0" smtClean="0">
                <a:solidFill>
                  <a:schemeClr val="bg1"/>
                </a:solidFill>
                <a:latin typeface="Cambria" panose="02040503050406030204" pitchFamily="18" charset="0"/>
                <a:ea typeface="Cambria" panose="02040503050406030204" pitchFamily="18" charset="0"/>
                <a:cs typeface="Big Caslon Medium" panose="02000603090000020003" pitchFamily="2" charset="-79"/>
              </a:rPr>
              <a:t>The</a:t>
            </a:r>
            <a:r>
              <a:rPr lang="en-GB" sz="2400" dirty="0" smtClean="0">
                <a:solidFill>
                  <a:schemeClr val="accent2"/>
                </a:solidFill>
                <a:latin typeface="Cambria" panose="02040503050406030204" pitchFamily="18" charset="0"/>
                <a:ea typeface="Cambria" panose="02040503050406030204" pitchFamily="18" charset="0"/>
                <a:cs typeface="Big Caslon Medium" panose="02000603090000020003" pitchFamily="2" charset="-79"/>
              </a:rPr>
              <a:t> ‘</a:t>
            </a:r>
            <a:r>
              <a:rPr lang="en-GB" sz="2400" i="1" dirty="0" smtClean="0">
                <a:solidFill>
                  <a:schemeClr val="accent2"/>
                </a:solidFill>
                <a:latin typeface="Cambria" panose="02040503050406030204" pitchFamily="18" charset="0"/>
                <a:ea typeface="Cambria" panose="02040503050406030204" pitchFamily="18" charset="0"/>
                <a:cs typeface="Big Caslon Medium" panose="02000603090000020003" pitchFamily="2" charset="-79"/>
              </a:rPr>
              <a:t>where’</a:t>
            </a:r>
            <a:endParaRPr lang="en-GB" sz="2400" dirty="0">
              <a:solidFill>
                <a:schemeClr val="bg1"/>
              </a:solidFill>
              <a:latin typeface="Cambria" panose="02040503050406030204" pitchFamily="18" charset="0"/>
              <a:ea typeface="Cambria" panose="02040503050406030204" pitchFamily="18" charset="0"/>
              <a:cs typeface="Big Caslon Medium" panose="02000603090000020003" pitchFamily="2" charset="-79"/>
            </a:endParaRPr>
          </a:p>
        </p:txBody>
      </p:sp>
    </p:spTree>
    <p:extLst>
      <p:ext uri="{BB962C8B-B14F-4D97-AF65-F5344CB8AC3E}">
        <p14:creationId xmlns:p14="http://schemas.microsoft.com/office/powerpoint/2010/main" val="22905033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16" descr="University of Liverpool logo">
            <a:extLst>
              <a:ext uri="{FF2B5EF4-FFF2-40B4-BE49-F238E27FC236}">
                <a16:creationId xmlns:a16="http://schemas.microsoft.com/office/drawing/2014/main" id="{BED0D07C-5DED-5F4A-BFFE-E7DFA353E1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6891" y="5883287"/>
            <a:ext cx="2274330" cy="9747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Free Icon Download | Twitter logo on black background">
            <a:extLst>
              <a:ext uri="{FF2B5EF4-FFF2-40B4-BE49-F238E27FC236}">
                <a16:creationId xmlns:a16="http://schemas.microsoft.com/office/drawing/2014/main" id="{514A9C6D-7DC6-E449-8661-B42AE153260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3810" b="83175" l="31500" r="70750"/>
                    </a14:imgEffect>
                  </a14:imgLayer>
                </a14:imgProps>
              </a:ext>
              <a:ext uri="{28A0092B-C50C-407E-A947-70E740481C1C}">
                <a14:useLocalDpi xmlns:a14="http://schemas.microsoft.com/office/drawing/2010/main" val="0"/>
              </a:ext>
            </a:extLst>
          </a:blip>
          <a:srcRect l="32635" t="19680" r="30068" b="19680"/>
          <a:stretch/>
        </p:blipFill>
        <p:spPr bwMode="auto">
          <a:xfrm>
            <a:off x="7439891" y="6314790"/>
            <a:ext cx="332424" cy="2837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772965F-AA98-4E44-8463-D58B83A4F612}"/>
              </a:ext>
            </a:extLst>
          </p:cNvPr>
          <p:cNvSpPr txBox="1"/>
          <p:nvPr/>
        </p:nvSpPr>
        <p:spPr>
          <a:xfrm>
            <a:off x="7772315" y="6244989"/>
            <a:ext cx="2274372" cy="400110"/>
          </a:xfrm>
          <a:prstGeom prst="rect">
            <a:avLst/>
          </a:prstGeom>
          <a:noFill/>
        </p:spPr>
        <p:txBody>
          <a:bodyPr wrap="square" rtlCol="0">
            <a:spAutoFit/>
          </a:bodyPr>
          <a:lstStyle/>
          <a:p>
            <a:r>
              <a:rPr lang="en-GB" sz="20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@pj_ballantyne</a:t>
            </a:r>
          </a:p>
        </p:txBody>
      </p:sp>
      <p:sp>
        <p:nvSpPr>
          <p:cNvPr id="13" name="AutoShape 4"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AutoShape 6"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36512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2" name="Picture 4" descr="ThinkData Announces New Partnership with SafeGraph">
            <a:extLst>
              <a:ext uri="{FF2B5EF4-FFF2-40B4-BE49-F238E27FC236}">
                <a16:creationId xmlns:a16="http://schemas.microsoft.com/office/drawing/2014/main" id="{B7B697E3-2FB1-AA42-9B13-8EB1A9AF0D3D}"/>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sharpenSoften amount="100000"/>
                    </a14:imgEffect>
                    <a14:imgEffect>
                      <a14:brightnessContrast contrast="100000"/>
                    </a14:imgEffect>
                  </a14:imgLayer>
                </a14:imgProps>
              </a:ext>
              <a:ext uri="{28A0092B-C50C-407E-A947-70E740481C1C}">
                <a14:useLocalDpi xmlns:a14="http://schemas.microsoft.com/office/drawing/2010/main" val="0"/>
              </a:ext>
            </a:extLst>
          </a:blip>
          <a:srcRect/>
          <a:stretch>
            <a:fillRect/>
          </a:stretch>
        </p:blipFill>
        <p:spPr bwMode="auto">
          <a:xfrm>
            <a:off x="2248212" y="1657032"/>
            <a:ext cx="2404315" cy="141584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2C203B00-B4EC-894C-B77B-86343AB6BB34}"/>
              </a:ext>
            </a:extLst>
          </p:cNvPr>
          <p:cNvPicPr>
            <a:picLocks noChangeAspect="1"/>
          </p:cNvPicPr>
          <p:nvPr/>
        </p:nvPicPr>
        <p:blipFill>
          <a:blip r:embed="rId8"/>
          <a:stretch>
            <a:fillRect/>
          </a:stretch>
        </p:blipFill>
        <p:spPr>
          <a:xfrm>
            <a:off x="669925" y="3287012"/>
            <a:ext cx="5725013" cy="1335525"/>
          </a:xfrm>
          <a:prstGeom prst="rect">
            <a:avLst/>
          </a:prstGeom>
          <a:ln w="19050">
            <a:solidFill>
              <a:schemeClr val="accent2"/>
            </a:solidFill>
          </a:ln>
        </p:spPr>
      </p:pic>
      <p:pic>
        <p:nvPicPr>
          <p:cNvPr id="3" name="Picture 2"/>
          <p:cNvPicPr>
            <a:picLocks noChangeAspect="1"/>
          </p:cNvPicPr>
          <p:nvPr/>
        </p:nvPicPr>
        <p:blipFill>
          <a:blip r:embed="rId9"/>
          <a:stretch>
            <a:fillRect/>
          </a:stretch>
        </p:blipFill>
        <p:spPr>
          <a:xfrm>
            <a:off x="7439891" y="684291"/>
            <a:ext cx="3892061" cy="3361325"/>
          </a:xfrm>
          <a:prstGeom prst="rect">
            <a:avLst/>
          </a:prstGeom>
          <a:ln w="19050">
            <a:solidFill>
              <a:schemeClr val="accent2"/>
            </a:solidFill>
          </a:ln>
        </p:spPr>
      </p:pic>
      <p:sp>
        <p:nvSpPr>
          <p:cNvPr id="11" name="TextBox 10">
            <a:extLst>
              <a:ext uri="{FF2B5EF4-FFF2-40B4-BE49-F238E27FC236}">
                <a16:creationId xmlns:a16="http://schemas.microsoft.com/office/drawing/2014/main" id="{08E2A0BE-7477-DF45-B37B-7F697C017DC5}"/>
              </a:ext>
            </a:extLst>
          </p:cNvPr>
          <p:cNvSpPr txBox="1"/>
          <p:nvPr/>
        </p:nvSpPr>
        <p:spPr>
          <a:xfrm>
            <a:off x="68158" y="6424651"/>
            <a:ext cx="7523582" cy="400110"/>
          </a:xfrm>
          <a:prstGeom prst="rect">
            <a:avLst/>
          </a:prstGeom>
          <a:noFill/>
        </p:spPr>
        <p:txBody>
          <a:bodyPr wrap="square" rtlCol="0">
            <a:spAutoFit/>
          </a:bodyPr>
          <a:lstStyle/>
          <a:p>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American Retail Centre Geographies: </a:t>
            </a:r>
            <a:r>
              <a:rPr lang="en-GB" sz="2000" dirty="0">
                <a:solidFill>
                  <a:schemeClr val="accent2"/>
                </a:solidFill>
                <a:latin typeface="Cambria" panose="02040503050406030204" pitchFamily="18" charset="0"/>
                <a:ea typeface="Cambria" panose="02040503050406030204" pitchFamily="18" charset="0"/>
                <a:cs typeface="Big Caslon Medium" panose="02000603090000020003" pitchFamily="2" charset="-79"/>
              </a:rPr>
              <a:t>Centres</a:t>
            </a:r>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 Characteristics &amp; Catchments</a:t>
            </a:r>
          </a:p>
        </p:txBody>
      </p:sp>
      <p:pic>
        <p:nvPicPr>
          <p:cNvPr id="2" name="Picture 1"/>
          <p:cNvPicPr>
            <a:picLocks noChangeAspect="1"/>
          </p:cNvPicPr>
          <p:nvPr/>
        </p:nvPicPr>
        <p:blipFill>
          <a:blip r:embed="rId10"/>
          <a:stretch>
            <a:fillRect/>
          </a:stretch>
        </p:blipFill>
        <p:spPr>
          <a:xfrm>
            <a:off x="6945470" y="4155477"/>
            <a:ext cx="4695997" cy="1739478"/>
          </a:xfrm>
          <a:prstGeom prst="rect">
            <a:avLst/>
          </a:prstGeom>
          <a:ln w="19050">
            <a:solidFill>
              <a:schemeClr val="accent2"/>
            </a:solidFill>
          </a:ln>
        </p:spPr>
      </p:pic>
      <p:sp>
        <p:nvSpPr>
          <p:cNvPr id="17" name="TextBox 16">
            <a:extLst>
              <a:ext uri="{FF2B5EF4-FFF2-40B4-BE49-F238E27FC236}">
                <a16:creationId xmlns:a16="http://schemas.microsoft.com/office/drawing/2014/main" id="{08E2A0BE-7477-DF45-B37B-7F697C017DC5}"/>
              </a:ext>
            </a:extLst>
          </p:cNvPr>
          <p:cNvSpPr txBox="1"/>
          <p:nvPr/>
        </p:nvSpPr>
        <p:spPr>
          <a:xfrm>
            <a:off x="9637434" y="5621677"/>
            <a:ext cx="2223910" cy="261610"/>
          </a:xfrm>
          <a:prstGeom prst="rect">
            <a:avLst/>
          </a:prstGeom>
          <a:noFill/>
        </p:spPr>
        <p:txBody>
          <a:bodyPr wrap="square" rtlCol="0">
            <a:spAutoFit/>
          </a:bodyPr>
          <a:lstStyle/>
          <a:p>
            <a:r>
              <a:rPr lang="en-GB" sz="1100" b="1" dirty="0">
                <a:solidFill>
                  <a:schemeClr val="accent2"/>
                </a:solidFill>
                <a:latin typeface="Cambria" panose="02040503050406030204" pitchFamily="18" charset="0"/>
                <a:ea typeface="Cambria" panose="02040503050406030204" pitchFamily="18" charset="0"/>
                <a:cs typeface="Big Caslon Medium" panose="02000603090000020003" pitchFamily="2" charset="-79"/>
              </a:rPr>
              <a:t>github.com/</a:t>
            </a:r>
            <a:r>
              <a:rPr lang="en-GB" sz="1100" b="1" dirty="0" err="1">
                <a:solidFill>
                  <a:schemeClr val="accent2"/>
                </a:solidFill>
                <a:latin typeface="Cambria" panose="02040503050406030204" pitchFamily="18" charset="0"/>
                <a:ea typeface="Cambria" panose="02040503050406030204" pitchFamily="18" charset="0"/>
                <a:cs typeface="Big Caslon Medium" panose="02000603090000020003" pitchFamily="2" charset="-79"/>
              </a:rPr>
              <a:t>obrl</a:t>
            </a:r>
            <a:r>
              <a:rPr lang="en-GB" sz="1100" b="1" dirty="0">
                <a:solidFill>
                  <a:schemeClr val="accent2"/>
                </a:solidFill>
                <a:latin typeface="Cambria" panose="02040503050406030204" pitchFamily="18" charset="0"/>
                <a:ea typeface="Cambria" panose="02040503050406030204" pitchFamily="18" charset="0"/>
                <a:cs typeface="Big Caslon Medium" panose="02000603090000020003" pitchFamily="2" charset="-79"/>
              </a:rPr>
              <a:t>-soil/h3jsr</a:t>
            </a:r>
            <a:endParaRPr lang="en-GB" sz="1100" b="1" dirty="0">
              <a:solidFill>
                <a:schemeClr val="bg1"/>
              </a:solidFill>
              <a:latin typeface="Cambria" panose="02040503050406030204" pitchFamily="18" charset="0"/>
              <a:ea typeface="Cambria" panose="02040503050406030204" pitchFamily="18" charset="0"/>
              <a:cs typeface="Big Caslon Medium" panose="02000603090000020003" pitchFamily="2" charset="-79"/>
            </a:endParaRPr>
          </a:p>
        </p:txBody>
      </p:sp>
    </p:spTree>
    <p:extLst>
      <p:ext uri="{BB962C8B-B14F-4D97-AF65-F5344CB8AC3E}">
        <p14:creationId xmlns:p14="http://schemas.microsoft.com/office/powerpoint/2010/main" val="11406390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16" descr="University of Liverpool logo">
            <a:extLst>
              <a:ext uri="{FF2B5EF4-FFF2-40B4-BE49-F238E27FC236}">
                <a16:creationId xmlns:a16="http://schemas.microsoft.com/office/drawing/2014/main" id="{BED0D07C-5DED-5F4A-BFFE-E7DFA353E1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6891" y="5883287"/>
            <a:ext cx="2274330" cy="9747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Free Icon Download | Twitter logo on black background">
            <a:extLst>
              <a:ext uri="{FF2B5EF4-FFF2-40B4-BE49-F238E27FC236}">
                <a16:creationId xmlns:a16="http://schemas.microsoft.com/office/drawing/2014/main" id="{514A9C6D-7DC6-E449-8661-B42AE153260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3810" b="83175" l="31500" r="70750"/>
                    </a14:imgEffect>
                  </a14:imgLayer>
                </a14:imgProps>
              </a:ext>
              <a:ext uri="{28A0092B-C50C-407E-A947-70E740481C1C}">
                <a14:useLocalDpi xmlns:a14="http://schemas.microsoft.com/office/drawing/2010/main" val="0"/>
              </a:ext>
            </a:extLst>
          </a:blip>
          <a:srcRect l="32635" t="19680" r="30068" b="19680"/>
          <a:stretch/>
        </p:blipFill>
        <p:spPr bwMode="auto">
          <a:xfrm>
            <a:off x="7439891" y="6314790"/>
            <a:ext cx="332424" cy="2837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772965F-AA98-4E44-8463-D58B83A4F612}"/>
              </a:ext>
            </a:extLst>
          </p:cNvPr>
          <p:cNvSpPr txBox="1"/>
          <p:nvPr/>
        </p:nvSpPr>
        <p:spPr>
          <a:xfrm>
            <a:off x="7772315" y="6244989"/>
            <a:ext cx="2274372" cy="400110"/>
          </a:xfrm>
          <a:prstGeom prst="rect">
            <a:avLst/>
          </a:prstGeom>
          <a:noFill/>
        </p:spPr>
        <p:txBody>
          <a:bodyPr wrap="square" rtlCol="0">
            <a:spAutoFit/>
          </a:bodyPr>
          <a:lstStyle/>
          <a:p>
            <a:r>
              <a:rPr lang="en-GB" sz="20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@pj_ballantyne</a:t>
            </a:r>
          </a:p>
        </p:txBody>
      </p:sp>
      <p:sp>
        <p:nvSpPr>
          <p:cNvPr id="13" name="AutoShape 4"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AutoShape 6"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36512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 name="TextBox 9">
            <a:extLst>
              <a:ext uri="{FF2B5EF4-FFF2-40B4-BE49-F238E27FC236}">
                <a16:creationId xmlns:a16="http://schemas.microsoft.com/office/drawing/2014/main" id="{08E2A0BE-7477-DF45-B37B-7F697C017DC5}"/>
              </a:ext>
            </a:extLst>
          </p:cNvPr>
          <p:cNvSpPr txBox="1"/>
          <p:nvPr/>
        </p:nvSpPr>
        <p:spPr>
          <a:xfrm>
            <a:off x="68158" y="6424651"/>
            <a:ext cx="7523582" cy="400110"/>
          </a:xfrm>
          <a:prstGeom prst="rect">
            <a:avLst/>
          </a:prstGeom>
          <a:noFill/>
        </p:spPr>
        <p:txBody>
          <a:bodyPr wrap="square" rtlCol="0">
            <a:spAutoFit/>
          </a:bodyPr>
          <a:lstStyle/>
          <a:p>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American Retail Centre Geographies: </a:t>
            </a:r>
            <a:r>
              <a:rPr lang="en-GB" sz="2000" dirty="0">
                <a:solidFill>
                  <a:schemeClr val="accent2"/>
                </a:solidFill>
                <a:latin typeface="Cambria" panose="02040503050406030204" pitchFamily="18" charset="0"/>
                <a:ea typeface="Cambria" panose="02040503050406030204" pitchFamily="18" charset="0"/>
                <a:cs typeface="Big Caslon Medium" panose="02000603090000020003" pitchFamily="2" charset="-79"/>
              </a:rPr>
              <a:t>Centres</a:t>
            </a:r>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 Characteristics &amp; Catchments</a:t>
            </a:r>
          </a:p>
        </p:txBody>
      </p:sp>
      <p:grpSp>
        <p:nvGrpSpPr>
          <p:cNvPr id="11" name="Group 10">
            <a:extLst>
              <a:ext uri="{FF2B5EF4-FFF2-40B4-BE49-F238E27FC236}">
                <a16:creationId xmlns:a16="http://schemas.microsoft.com/office/drawing/2014/main" id="{3E967D22-B39D-9547-9E00-7188BB46FA1D}"/>
              </a:ext>
            </a:extLst>
          </p:cNvPr>
          <p:cNvGrpSpPr/>
          <p:nvPr/>
        </p:nvGrpSpPr>
        <p:grpSpPr>
          <a:xfrm>
            <a:off x="331863" y="827821"/>
            <a:ext cx="11528274" cy="3975657"/>
            <a:chOff x="-3783666" y="704944"/>
            <a:chExt cx="13121598" cy="4654716"/>
          </a:xfrm>
        </p:grpSpPr>
        <p:pic>
          <p:nvPicPr>
            <p:cNvPr id="12" name="Picture 11">
              <a:extLst>
                <a:ext uri="{FF2B5EF4-FFF2-40B4-BE49-F238E27FC236}">
                  <a16:creationId xmlns:a16="http://schemas.microsoft.com/office/drawing/2014/main" id="{067473A9-A765-364F-9F40-59CB119A0DB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783666" y="704944"/>
              <a:ext cx="6569010" cy="4654716"/>
            </a:xfrm>
            <a:prstGeom prst="rect">
              <a:avLst/>
            </a:prstGeom>
            <a:noFill/>
            <a:ln>
              <a:noFill/>
            </a:ln>
          </p:spPr>
        </p:pic>
        <p:pic>
          <p:nvPicPr>
            <p:cNvPr id="17" name="Picture 16">
              <a:extLst>
                <a:ext uri="{FF2B5EF4-FFF2-40B4-BE49-F238E27FC236}">
                  <a16:creationId xmlns:a16="http://schemas.microsoft.com/office/drawing/2014/main" id="{EB288FA9-B1FB-594D-B5B2-E4B9213B0DB5}"/>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785344" y="704944"/>
              <a:ext cx="6552588" cy="4654716"/>
            </a:xfrm>
            <a:prstGeom prst="rect">
              <a:avLst/>
            </a:prstGeom>
            <a:noFill/>
            <a:ln>
              <a:noFill/>
            </a:ln>
          </p:spPr>
        </p:pic>
      </p:grpSp>
      <p:sp>
        <p:nvSpPr>
          <p:cNvPr id="18" name="Right Arrow 17"/>
          <p:cNvSpPr/>
          <p:nvPr/>
        </p:nvSpPr>
        <p:spPr>
          <a:xfrm>
            <a:off x="1037112" y="5028579"/>
            <a:ext cx="10117776" cy="579963"/>
          </a:xfrm>
          <a:prstGeom prst="rightArrow">
            <a:avLst/>
          </a:prstGeom>
          <a:solidFill>
            <a:schemeClr val="accent2"/>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h3-js/README.md at master · uber/h3-js · GitHub"/>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39891" y="1447400"/>
            <a:ext cx="792965" cy="729569"/>
          </a:xfrm>
          <a:prstGeom prst="rect">
            <a:avLst/>
          </a:prstGeom>
          <a:noFill/>
          <a:ln w="19050">
            <a:solidFill>
              <a:schemeClr val="accent2"/>
            </a:solidFill>
          </a:ln>
          <a:extLst>
            <a:ext uri="{909E8E84-426E-40DD-AFC4-6F175D3DCCD1}">
              <a14:hiddenFill xmlns:a14="http://schemas.microsoft.com/office/drawing/2010/main">
                <a:solidFill>
                  <a:srgbClr val="FFFFFF"/>
                </a:solidFill>
              </a14:hiddenFill>
            </a:ext>
          </a:extLst>
        </p:spPr>
      </p:pic>
      <p:cxnSp>
        <p:nvCxnSpPr>
          <p:cNvPr id="6" name="Curved Connector 5"/>
          <p:cNvCxnSpPr>
            <a:stCxn id="1026" idx="2"/>
          </p:cNvCxnSpPr>
          <p:nvPr/>
        </p:nvCxnSpPr>
        <p:spPr>
          <a:xfrm rot="5400000">
            <a:off x="7191133" y="2170408"/>
            <a:ext cx="638680" cy="651803"/>
          </a:xfrm>
          <a:prstGeom prst="curvedConnector2">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3964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16" descr="University of Liverpool logo">
            <a:extLst>
              <a:ext uri="{FF2B5EF4-FFF2-40B4-BE49-F238E27FC236}">
                <a16:creationId xmlns:a16="http://schemas.microsoft.com/office/drawing/2014/main" id="{BED0D07C-5DED-5F4A-BFFE-E7DFA353E1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6891" y="5883287"/>
            <a:ext cx="2274330" cy="9747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Free Icon Download | Twitter logo on black background">
            <a:extLst>
              <a:ext uri="{FF2B5EF4-FFF2-40B4-BE49-F238E27FC236}">
                <a16:creationId xmlns:a16="http://schemas.microsoft.com/office/drawing/2014/main" id="{514A9C6D-7DC6-E449-8661-B42AE153260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3810" b="83175" l="31500" r="70750"/>
                    </a14:imgEffect>
                  </a14:imgLayer>
                </a14:imgProps>
              </a:ext>
              <a:ext uri="{28A0092B-C50C-407E-A947-70E740481C1C}">
                <a14:useLocalDpi xmlns:a14="http://schemas.microsoft.com/office/drawing/2010/main" val="0"/>
              </a:ext>
            </a:extLst>
          </a:blip>
          <a:srcRect l="32635" t="19680" r="30068" b="19680"/>
          <a:stretch/>
        </p:blipFill>
        <p:spPr bwMode="auto">
          <a:xfrm>
            <a:off x="7439891" y="6314790"/>
            <a:ext cx="332424" cy="2837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772965F-AA98-4E44-8463-D58B83A4F612}"/>
              </a:ext>
            </a:extLst>
          </p:cNvPr>
          <p:cNvSpPr txBox="1"/>
          <p:nvPr/>
        </p:nvSpPr>
        <p:spPr>
          <a:xfrm>
            <a:off x="7772315" y="6244989"/>
            <a:ext cx="2274372" cy="400110"/>
          </a:xfrm>
          <a:prstGeom prst="rect">
            <a:avLst/>
          </a:prstGeom>
          <a:noFill/>
        </p:spPr>
        <p:txBody>
          <a:bodyPr wrap="square" rtlCol="0">
            <a:spAutoFit/>
          </a:bodyPr>
          <a:lstStyle/>
          <a:p>
            <a:r>
              <a:rPr lang="en-GB" sz="20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@pj_ballantyne</a:t>
            </a:r>
          </a:p>
        </p:txBody>
      </p:sp>
      <p:sp>
        <p:nvSpPr>
          <p:cNvPr id="13" name="AutoShape 4"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AutoShape 6"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36512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 name="TextBox 9">
            <a:extLst>
              <a:ext uri="{FF2B5EF4-FFF2-40B4-BE49-F238E27FC236}">
                <a16:creationId xmlns:a16="http://schemas.microsoft.com/office/drawing/2014/main" id="{08E2A0BE-7477-DF45-B37B-7F697C017DC5}"/>
              </a:ext>
            </a:extLst>
          </p:cNvPr>
          <p:cNvSpPr txBox="1"/>
          <p:nvPr/>
        </p:nvSpPr>
        <p:spPr>
          <a:xfrm>
            <a:off x="68158" y="6424651"/>
            <a:ext cx="7523582" cy="400110"/>
          </a:xfrm>
          <a:prstGeom prst="rect">
            <a:avLst/>
          </a:prstGeom>
          <a:noFill/>
        </p:spPr>
        <p:txBody>
          <a:bodyPr wrap="square" rtlCol="0">
            <a:spAutoFit/>
          </a:bodyPr>
          <a:lstStyle/>
          <a:p>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American Retail Centre Geographies: </a:t>
            </a:r>
            <a:r>
              <a:rPr lang="en-GB" sz="2000" dirty="0">
                <a:solidFill>
                  <a:schemeClr val="accent2"/>
                </a:solidFill>
                <a:latin typeface="Cambria" panose="02040503050406030204" pitchFamily="18" charset="0"/>
                <a:ea typeface="Cambria" panose="02040503050406030204" pitchFamily="18" charset="0"/>
                <a:cs typeface="Big Caslon Medium" panose="02000603090000020003" pitchFamily="2" charset="-79"/>
              </a:rPr>
              <a:t>Centres</a:t>
            </a:r>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 Characteristics &amp; Catchments</a:t>
            </a:r>
          </a:p>
        </p:txBody>
      </p:sp>
      <p:pic>
        <p:nvPicPr>
          <p:cNvPr id="20" name="Picture 19" descr="C:\Users\sgpballa\Google Drive\Patrick Academic\POSTGRAD\PhD\PhD Work\Papers\PAPER TWO\USRetailCentres\Outputs and Figures\Figures and Maps\Results\US Retail Centres Map.tiff"/>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41483" y="510639"/>
            <a:ext cx="7505204" cy="5242963"/>
          </a:xfrm>
          <a:prstGeom prst="rect">
            <a:avLst/>
          </a:prstGeom>
          <a:noFill/>
          <a:ln w="19050">
            <a:solidFill>
              <a:schemeClr val="accent2"/>
            </a:solidFill>
          </a:ln>
        </p:spPr>
      </p:pic>
    </p:spTree>
    <p:extLst>
      <p:ext uri="{BB962C8B-B14F-4D97-AF65-F5344CB8AC3E}">
        <p14:creationId xmlns:p14="http://schemas.microsoft.com/office/powerpoint/2010/main" val="369148988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1062</TotalTime>
  <Words>1999</Words>
  <Application>Microsoft Office PowerPoint</Application>
  <PresentationFormat>Widescreen</PresentationFormat>
  <Paragraphs>262</Paragraphs>
  <Slides>21</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Bell MT</vt:lpstr>
      <vt:lpstr>Big Caslon Medium</vt:lpstr>
      <vt:lpstr>Calibri</vt:lpstr>
      <vt:lpstr>Cambria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The University of Liverpool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Ballantyne, Patrick</dc:creator>
  <cp:lastModifiedBy>Anonymous</cp:lastModifiedBy>
  <cp:revision>101</cp:revision>
  <dcterms:created xsi:type="dcterms:W3CDTF">2021-04-08T14:25:38Z</dcterms:created>
  <dcterms:modified xsi:type="dcterms:W3CDTF">2021-09-03T09:26:38Z</dcterms:modified>
</cp:coreProperties>
</file>